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2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3B5E8-8849-481F-86BD-06472637FF45}" type="datetimeFigureOut">
              <a:rPr lang="en-GB" smtClean="0"/>
              <a:t>01/03/2023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16029C-0D71-4412-882A-0FE0DD5B007D}" type="slidenum">
              <a:rPr lang="en-GB" smtClean="0"/>
              <a:t>‹#›</a:t>
            </a:fld>
            <a:endParaRPr lang="en-GB"/>
          </a:p>
        </p:txBody>
      </p:sp>
    </p:spTree>
    <p:extLst>
      <p:ext uri="{BB962C8B-B14F-4D97-AF65-F5344CB8AC3E}">
        <p14:creationId xmlns:p14="http://schemas.microsoft.com/office/powerpoint/2010/main" val="3676486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16029C-0D71-4412-882A-0FE0DD5B007D}" type="slidenum">
              <a:rPr lang="en-GB" smtClean="0"/>
              <a:t>1</a:t>
            </a:fld>
            <a:endParaRPr lang="en-GB"/>
          </a:p>
        </p:txBody>
      </p:sp>
    </p:spTree>
    <p:extLst>
      <p:ext uri="{BB962C8B-B14F-4D97-AF65-F5344CB8AC3E}">
        <p14:creationId xmlns:p14="http://schemas.microsoft.com/office/powerpoint/2010/main" val="1132920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45454"/>
                </a:solidFill>
                <a:effectLst/>
                <a:latin typeface="var(--fonts-body)"/>
              </a:rPr>
              <a:t>SATs are important to give teachers and parents an insight into students’ strengths and areas for development, as they exit Key Stage 2 and enter Key Stage 3. SATs also give teachers the chance to see how students are performing compared to their peers in the same school and across the country.</a:t>
            </a:r>
          </a:p>
          <a:p>
            <a:pPr algn="l" fontAlgn="base"/>
            <a:r>
              <a:rPr lang="en-US" b="0" i="0" dirty="0">
                <a:solidFill>
                  <a:srgbClr val="545454"/>
                </a:solidFill>
                <a:effectLst/>
                <a:latin typeface="var(--fonts-body)"/>
              </a:rPr>
              <a:t>Some secondary schools may use Year 6 SATs results (alongside Year 7 exams) as part of their decision process to group students into sets or streams. The best way for your child to enter Year 7 fully confident in their learning journey is to prepare thoroughly for SATs.</a:t>
            </a:r>
          </a:p>
          <a:p>
            <a:r>
              <a:rPr lang="en-US" dirty="0"/>
              <a:t/>
            </a:r>
            <a:br>
              <a:rPr lang="en-US" dirty="0"/>
            </a:br>
            <a:endParaRPr lang="en-GB" dirty="0"/>
          </a:p>
        </p:txBody>
      </p:sp>
      <p:sp>
        <p:nvSpPr>
          <p:cNvPr id="4" name="Slide Number Placeholder 3"/>
          <p:cNvSpPr>
            <a:spLocks noGrp="1"/>
          </p:cNvSpPr>
          <p:nvPr>
            <p:ph type="sldNum" sz="quarter" idx="5"/>
          </p:nvPr>
        </p:nvSpPr>
        <p:spPr/>
        <p:txBody>
          <a:bodyPr/>
          <a:lstStyle/>
          <a:p>
            <a:fld id="{D216029C-0D71-4412-882A-0FE0DD5B007D}" type="slidenum">
              <a:rPr lang="en-GB" smtClean="0"/>
              <a:t>2</a:t>
            </a:fld>
            <a:endParaRPr lang="en-GB"/>
          </a:p>
        </p:txBody>
      </p:sp>
    </p:spTree>
    <p:extLst>
      <p:ext uri="{BB962C8B-B14F-4D97-AF65-F5344CB8AC3E}">
        <p14:creationId xmlns:p14="http://schemas.microsoft.com/office/powerpoint/2010/main" val="1082500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2900-0852-2DFA-0ECE-5E69E0DA5C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CF2DADE-B2C7-105E-D746-A53F927248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C85105-7F64-DBB8-CCE1-506374839D32}"/>
              </a:ext>
            </a:extLst>
          </p:cNvPr>
          <p:cNvSpPr>
            <a:spLocks noGrp="1"/>
          </p:cNvSpPr>
          <p:nvPr>
            <p:ph type="dt" sz="half" idx="10"/>
          </p:nvPr>
        </p:nvSpPr>
        <p:spPr/>
        <p:txBody>
          <a:bodyPr/>
          <a:lstStyle/>
          <a:p>
            <a:fld id="{A72829F6-5CE5-4D65-8B16-3C624BCDED9F}" type="datetimeFigureOut">
              <a:rPr lang="en-GB" smtClean="0"/>
              <a:t>01/03/2023</a:t>
            </a:fld>
            <a:endParaRPr lang="en-GB"/>
          </a:p>
        </p:txBody>
      </p:sp>
      <p:sp>
        <p:nvSpPr>
          <p:cNvPr id="5" name="Footer Placeholder 4">
            <a:extLst>
              <a:ext uri="{FF2B5EF4-FFF2-40B4-BE49-F238E27FC236}">
                <a16:creationId xmlns:a16="http://schemas.microsoft.com/office/drawing/2014/main" id="{D2C4DA48-EB38-EFBF-F80D-9E5E97AF0F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12E7F9-949B-85CC-94D8-EB27694162F1}"/>
              </a:ext>
            </a:extLst>
          </p:cNvPr>
          <p:cNvSpPr>
            <a:spLocks noGrp="1"/>
          </p:cNvSpPr>
          <p:nvPr>
            <p:ph type="sldNum" sz="quarter" idx="12"/>
          </p:nvPr>
        </p:nvSpPr>
        <p:spPr/>
        <p:txBody>
          <a:bodyPr/>
          <a:lstStyle/>
          <a:p>
            <a:fld id="{BEF38EE3-AD75-44A4-9687-A2796E9311B6}" type="slidenum">
              <a:rPr lang="en-GB" smtClean="0"/>
              <a:t>‹#›</a:t>
            </a:fld>
            <a:endParaRPr lang="en-GB"/>
          </a:p>
        </p:txBody>
      </p:sp>
    </p:spTree>
    <p:extLst>
      <p:ext uri="{BB962C8B-B14F-4D97-AF65-F5344CB8AC3E}">
        <p14:creationId xmlns:p14="http://schemas.microsoft.com/office/powerpoint/2010/main" val="16002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89F16-CAAE-5A9C-8C72-A31220CE25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FD8893-5D16-50A6-7E07-31E57A74B4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A2F358-3AB4-596F-68DE-9BFF311E0E97}"/>
              </a:ext>
            </a:extLst>
          </p:cNvPr>
          <p:cNvSpPr>
            <a:spLocks noGrp="1"/>
          </p:cNvSpPr>
          <p:nvPr>
            <p:ph type="dt" sz="half" idx="10"/>
          </p:nvPr>
        </p:nvSpPr>
        <p:spPr/>
        <p:txBody>
          <a:bodyPr/>
          <a:lstStyle/>
          <a:p>
            <a:fld id="{A72829F6-5CE5-4D65-8B16-3C624BCDED9F}" type="datetimeFigureOut">
              <a:rPr lang="en-GB" smtClean="0"/>
              <a:t>01/03/2023</a:t>
            </a:fld>
            <a:endParaRPr lang="en-GB"/>
          </a:p>
        </p:txBody>
      </p:sp>
      <p:sp>
        <p:nvSpPr>
          <p:cNvPr id="5" name="Footer Placeholder 4">
            <a:extLst>
              <a:ext uri="{FF2B5EF4-FFF2-40B4-BE49-F238E27FC236}">
                <a16:creationId xmlns:a16="http://schemas.microsoft.com/office/drawing/2014/main" id="{6946AF1B-D6B5-6B35-B64C-4A906D4C22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EA2D9A-D1B2-99D5-5638-BBDAF8725F4C}"/>
              </a:ext>
            </a:extLst>
          </p:cNvPr>
          <p:cNvSpPr>
            <a:spLocks noGrp="1"/>
          </p:cNvSpPr>
          <p:nvPr>
            <p:ph type="sldNum" sz="quarter" idx="12"/>
          </p:nvPr>
        </p:nvSpPr>
        <p:spPr/>
        <p:txBody>
          <a:bodyPr/>
          <a:lstStyle/>
          <a:p>
            <a:fld id="{BEF38EE3-AD75-44A4-9687-A2796E9311B6}" type="slidenum">
              <a:rPr lang="en-GB" smtClean="0"/>
              <a:t>‹#›</a:t>
            </a:fld>
            <a:endParaRPr lang="en-GB"/>
          </a:p>
        </p:txBody>
      </p:sp>
    </p:spTree>
    <p:extLst>
      <p:ext uri="{BB962C8B-B14F-4D97-AF65-F5344CB8AC3E}">
        <p14:creationId xmlns:p14="http://schemas.microsoft.com/office/powerpoint/2010/main" val="3033061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0B7B0B-B59E-D861-026E-94EE25CD00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E27B95-D99F-A15B-B74F-9DEEA770D8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0BFDB7-196D-DCD9-01BE-7FA055C238A3}"/>
              </a:ext>
            </a:extLst>
          </p:cNvPr>
          <p:cNvSpPr>
            <a:spLocks noGrp="1"/>
          </p:cNvSpPr>
          <p:nvPr>
            <p:ph type="dt" sz="half" idx="10"/>
          </p:nvPr>
        </p:nvSpPr>
        <p:spPr/>
        <p:txBody>
          <a:bodyPr/>
          <a:lstStyle/>
          <a:p>
            <a:fld id="{A72829F6-5CE5-4D65-8B16-3C624BCDED9F}" type="datetimeFigureOut">
              <a:rPr lang="en-GB" smtClean="0"/>
              <a:t>01/03/2023</a:t>
            </a:fld>
            <a:endParaRPr lang="en-GB"/>
          </a:p>
        </p:txBody>
      </p:sp>
      <p:sp>
        <p:nvSpPr>
          <p:cNvPr id="5" name="Footer Placeholder 4">
            <a:extLst>
              <a:ext uri="{FF2B5EF4-FFF2-40B4-BE49-F238E27FC236}">
                <a16:creationId xmlns:a16="http://schemas.microsoft.com/office/drawing/2014/main" id="{01F3B173-7135-1B12-329D-8390884592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A0CE6-B0BC-316A-060F-6ACC2EE79D57}"/>
              </a:ext>
            </a:extLst>
          </p:cNvPr>
          <p:cNvSpPr>
            <a:spLocks noGrp="1"/>
          </p:cNvSpPr>
          <p:nvPr>
            <p:ph type="sldNum" sz="quarter" idx="12"/>
          </p:nvPr>
        </p:nvSpPr>
        <p:spPr/>
        <p:txBody>
          <a:bodyPr/>
          <a:lstStyle/>
          <a:p>
            <a:fld id="{BEF38EE3-AD75-44A4-9687-A2796E9311B6}" type="slidenum">
              <a:rPr lang="en-GB" smtClean="0"/>
              <a:t>‹#›</a:t>
            </a:fld>
            <a:endParaRPr lang="en-GB"/>
          </a:p>
        </p:txBody>
      </p:sp>
    </p:spTree>
    <p:extLst>
      <p:ext uri="{BB962C8B-B14F-4D97-AF65-F5344CB8AC3E}">
        <p14:creationId xmlns:p14="http://schemas.microsoft.com/office/powerpoint/2010/main" val="1077067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C840C-6E0F-B18E-FDC0-7AF768CBCB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190A63-ACDD-DBE8-057B-3B008766B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E0833C-FD10-ACCD-D159-BA48438890ED}"/>
              </a:ext>
            </a:extLst>
          </p:cNvPr>
          <p:cNvSpPr>
            <a:spLocks noGrp="1"/>
          </p:cNvSpPr>
          <p:nvPr>
            <p:ph type="dt" sz="half" idx="10"/>
          </p:nvPr>
        </p:nvSpPr>
        <p:spPr/>
        <p:txBody>
          <a:bodyPr/>
          <a:lstStyle/>
          <a:p>
            <a:fld id="{A72829F6-5CE5-4D65-8B16-3C624BCDED9F}" type="datetimeFigureOut">
              <a:rPr lang="en-GB" smtClean="0"/>
              <a:t>01/03/2023</a:t>
            </a:fld>
            <a:endParaRPr lang="en-GB"/>
          </a:p>
        </p:txBody>
      </p:sp>
      <p:sp>
        <p:nvSpPr>
          <p:cNvPr id="5" name="Footer Placeholder 4">
            <a:extLst>
              <a:ext uri="{FF2B5EF4-FFF2-40B4-BE49-F238E27FC236}">
                <a16:creationId xmlns:a16="http://schemas.microsoft.com/office/drawing/2014/main" id="{9091D535-FBE2-F22E-933F-41F6078BB6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F8296A-B3B8-C102-A5C4-8854091C5D61}"/>
              </a:ext>
            </a:extLst>
          </p:cNvPr>
          <p:cNvSpPr>
            <a:spLocks noGrp="1"/>
          </p:cNvSpPr>
          <p:nvPr>
            <p:ph type="sldNum" sz="quarter" idx="12"/>
          </p:nvPr>
        </p:nvSpPr>
        <p:spPr/>
        <p:txBody>
          <a:bodyPr/>
          <a:lstStyle/>
          <a:p>
            <a:fld id="{BEF38EE3-AD75-44A4-9687-A2796E9311B6}" type="slidenum">
              <a:rPr lang="en-GB" smtClean="0"/>
              <a:t>‹#›</a:t>
            </a:fld>
            <a:endParaRPr lang="en-GB"/>
          </a:p>
        </p:txBody>
      </p:sp>
    </p:spTree>
    <p:extLst>
      <p:ext uri="{BB962C8B-B14F-4D97-AF65-F5344CB8AC3E}">
        <p14:creationId xmlns:p14="http://schemas.microsoft.com/office/powerpoint/2010/main" val="323047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68B08-1BC4-0F92-9987-EC1A888C13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987B82E-A941-D160-1EF0-C094A18FB0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F77AFC-AB11-FD03-8C99-2DC066510A8F}"/>
              </a:ext>
            </a:extLst>
          </p:cNvPr>
          <p:cNvSpPr>
            <a:spLocks noGrp="1"/>
          </p:cNvSpPr>
          <p:nvPr>
            <p:ph type="dt" sz="half" idx="10"/>
          </p:nvPr>
        </p:nvSpPr>
        <p:spPr/>
        <p:txBody>
          <a:bodyPr/>
          <a:lstStyle/>
          <a:p>
            <a:fld id="{A72829F6-5CE5-4D65-8B16-3C624BCDED9F}" type="datetimeFigureOut">
              <a:rPr lang="en-GB" smtClean="0"/>
              <a:t>01/03/2023</a:t>
            </a:fld>
            <a:endParaRPr lang="en-GB"/>
          </a:p>
        </p:txBody>
      </p:sp>
      <p:sp>
        <p:nvSpPr>
          <p:cNvPr id="5" name="Footer Placeholder 4">
            <a:extLst>
              <a:ext uri="{FF2B5EF4-FFF2-40B4-BE49-F238E27FC236}">
                <a16:creationId xmlns:a16="http://schemas.microsoft.com/office/drawing/2014/main" id="{A2546821-DA9D-480E-61BF-6D9E86F5CD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AB416B-B51A-6C20-BC11-BED5EFB36746}"/>
              </a:ext>
            </a:extLst>
          </p:cNvPr>
          <p:cNvSpPr>
            <a:spLocks noGrp="1"/>
          </p:cNvSpPr>
          <p:nvPr>
            <p:ph type="sldNum" sz="quarter" idx="12"/>
          </p:nvPr>
        </p:nvSpPr>
        <p:spPr/>
        <p:txBody>
          <a:bodyPr/>
          <a:lstStyle/>
          <a:p>
            <a:fld id="{BEF38EE3-AD75-44A4-9687-A2796E9311B6}" type="slidenum">
              <a:rPr lang="en-GB" smtClean="0"/>
              <a:t>‹#›</a:t>
            </a:fld>
            <a:endParaRPr lang="en-GB"/>
          </a:p>
        </p:txBody>
      </p:sp>
    </p:spTree>
    <p:extLst>
      <p:ext uri="{BB962C8B-B14F-4D97-AF65-F5344CB8AC3E}">
        <p14:creationId xmlns:p14="http://schemas.microsoft.com/office/powerpoint/2010/main" val="262874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E664F-4540-0CAE-59AB-1B6066AC78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B982E4-6696-40ED-827B-7F6595DAFC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7A9722-37BA-F696-1A3D-8C553D59EB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E1B418-BF50-0BD9-4155-B030CBBF4185}"/>
              </a:ext>
            </a:extLst>
          </p:cNvPr>
          <p:cNvSpPr>
            <a:spLocks noGrp="1"/>
          </p:cNvSpPr>
          <p:nvPr>
            <p:ph type="dt" sz="half" idx="10"/>
          </p:nvPr>
        </p:nvSpPr>
        <p:spPr/>
        <p:txBody>
          <a:bodyPr/>
          <a:lstStyle/>
          <a:p>
            <a:fld id="{A72829F6-5CE5-4D65-8B16-3C624BCDED9F}" type="datetimeFigureOut">
              <a:rPr lang="en-GB" smtClean="0"/>
              <a:t>01/03/2023</a:t>
            </a:fld>
            <a:endParaRPr lang="en-GB"/>
          </a:p>
        </p:txBody>
      </p:sp>
      <p:sp>
        <p:nvSpPr>
          <p:cNvPr id="6" name="Footer Placeholder 5">
            <a:extLst>
              <a:ext uri="{FF2B5EF4-FFF2-40B4-BE49-F238E27FC236}">
                <a16:creationId xmlns:a16="http://schemas.microsoft.com/office/drawing/2014/main" id="{05BB3CFE-EC98-F793-BE8C-DB5A05E1E1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A29D16-C7ED-9A65-8A53-85E1B9938833}"/>
              </a:ext>
            </a:extLst>
          </p:cNvPr>
          <p:cNvSpPr>
            <a:spLocks noGrp="1"/>
          </p:cNvSpPr>
          <p:nvPr>
            <p:ph type="sldNum" sz="quarter" idx="12"/>
          </p:nvPr>
        </p:nvSpPr>
        <p:spPr/>
        <p:txBody>
          <a:bodyPr/>
          <a:lstStyle/>
          <a:p>
            <a:fld id="{BEF38EE3-AD75-44A4-9687-A2796E9311B6}" type="slidenum">
              <a:rPr lang="en-GB" smtClean="0"/>
              <a:t>‹#›</a:t>
            </a:fld>
            <a:endParaRPr lang="en-GB"/>
          </a:p>
        </p:txBody>
      </p:sp>
    </p:spTree>
    <p:extLst>
      <p:ext uri="{BB962C8B-B14F-4D97-AF65-F5344CB8AC3E}">
        <p14:creationId xmlns:p14="http://schemas.microsoft.com/office/powerpoint/2010/main" val="3403124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ECB02-4545-6424-C8C0-653B8024B4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A0B918-7526-C720-1242-D21EB050CC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125258-1F6E-EA2E-9E83-3A8683B1AB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737938-164A-D1BD-23AD-05CE3E434F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E97171-8426-3DE3-671F-2F5A4B82A0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E93ACE-457A-2E1C-6A8A-D8DC7B6FACD7}"/>
              </a:ext>
            </a:extLst>
          </p:cNvPr>
          <p:cNvSpPr>
            <a:spLocks noGrp="1"/>
          </p:cNvSpPr>
          <p:nvPr>
            <p:ph type="dt" sz="half" idx="10"/>
          </p:nvPr>
        </p:nvSpPr>
        <p:spPr/>
        <p:txBody>
          <a:bodyPr/>
          <a:lstStyle/>
          <a:p>
            <a:fld id="{A72829F6-5CE5-4D65-8B16-3C624BCDED9F}" type="datetimeFigureOut">
              <a:rPr lang="en-GB" smtClean="0"/>
              <a:t>01/03/2023</a:t>
            </a:fld>
            <a:endParaRPr lang="en-GB"/>
          </a:p>
        </p:txBody>
      </p:sp>
      <p:sp>
        <p:nvSpPr>
          <p:cNvPr id="8" name="Footer Placeholder 7">
            <a:extLst>
              <a:ext uri="{FF2B5EF4-FFF2-40B4-BE49-F238E27FC236}">
                <a16:creationId xmlns:a16="http://schemas.microsoft.com/office/drawing/2014/main" id="{394B1474-3D33-EC4B-16D2-304722A7B0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AD4A06-AE1D-ECB4-B1A4-A7FF7192D894}"/>
              </a:ext>
            </a:extLst>
          </p:cNvPr>
          <p:cNvSpPr>
            <a:spLocks noGrp="1"/>
          </p:cNvSpPr>
          <p:nvPr>
            <p:ph type="sldNum" sz="quarter" idx="12"/>
          </p:nvPr>
        </p:nvSpPr>
        <p:spPr/>
        <p:txBody>
          <a:bodyPr/>
          <a:lstStyle/>
          <a:p>
            <a:fld id="{BEF38EE3-AD75-44A4-9687-A2796E9311B6}" type="slidenum">
              <a:rPr lang="en-GB" smtClean="0"/>
              <a:t>‹#›</a:t>
            </a:fld>
            <a:endParaRPr lang="en-GB"/>
          </a:p>
        </p:txBody>
      </p:sp>
    </p:spTree>
    <p:extLst>
      <p:ext uri="{BB962C8B-B14F-4D97-AF65-F5344CB8AC3E}">
        <p14:creationId xmlns:p14="http://schemas.microsoft.com/office/powerpoint/2010/main" val="2968423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A8363-84A0-398B-3D66-6BCA013B86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26C279-CF45-D3AA-9798-F114D5972D94}"/>
              </a:ext>
            </a:extLst>
          </p:cNvPr>
          <p:cNvSpPr>
            <a:spLocks noGrp="1"/>
          </p:cNvSpPr>
          <p:nvPr>
            <p:ph type="dt" sz="half" idx="10"/>
          </p:nvPr>
        </p:nvSpPr>
        <p:spPr/>
        <p:txBody>
          <a:bodyPr/>
          <a:lstStyle/>
          <a:p>
            <a:fld id="{A72829F6-5CE5-4D65-8B16-3C624BCDED9F}" type="datetimeFigureOut">
              <a:rPr lang="en-GB" smtClean="0"/>
              <a:t>01/03/2023</a:t>
            </a:fld>
            <a:endParaRPr lang="en-GB"/>
          </a:p>
        </p:txBody>
      </p:sp>
      <p:sp>
        <p:nvSpPr>
          <p:cNvPr id="4" name="Footer Placeholder 3">
            <a:extLst>
              <a:ext uri="{FF2B5EF4-FFF2-40B4-BE49-F238E27FC236}">
                <a16:creationId xmlns:a16="http://schemas.microsoft.com/office/drawing/2014/main" id="{4E2870A8-7838-D361-B371-96207E2957D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04B15B-F92A-CB6D-AFE6-BD421450EE42}"/>
              </a:ext>
            </a:extLst>
          </p:cNvPr>
          <p:cNvSpPr>
            <a:spLocks noGrp="1"/>
          </p:cNvSpPr>
          <p:nvPr>
            <p:ph type="sldNum" sz="quarter" idx="12"/>
          </p:nvPr>
        </p:nvSpPr>
        <p:spPr/>
        <p:txBody>
          <a:bodyPr/>
          <a:lstStyle/>
          <a:p>
            <a:fld id="{BEF38EE3-AD75-44A4-9687-A2796E9311B6}" type="slidenum">
              <a:rPr lang="en-GB" smtClean="0"/>
              <a:t>‹#›</a:t>
            </a:fld>
            <a:endParaRPr lang="en-GB"/>
          </a:p>
        </p:txBody>
      </p:sp>
    </p:spTree>
    <p:extLst>
      <p:ext uri="{BB962C8B-B14F-4D97-AF65-F5344CB8AC3E}">
        <p14:creationId xmlns:p14="http://schemas.microsoft.com/office/powerpoint/2010/main" val="415035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DC7AC4-FDD1-2918-DADF-BE27CBEFFCB3}"/>
              </a:ext>
            </a:extLst>
          </p:cNvPr>
          <p:cNvSpPr>
            <a:spLocks noGrp="1"/>
          </p:cNvSpPr>
          <p:nvPr>
            <p:ph type="dt" sz="half" idx="10"/>
          </p:nvPr>
        </p:nvSpPr>
        <p:spPr/>
        <p:txBody>
          <a:bodyPr/>
          <a:lstStyle/>
          <a:p>
            <a:fld id="{A72829F6-5CE5-4D65-8B16-3C624BCDED9F}" type="datetimeFigureOut">
              <a:rPr lang="en-GB" smtClean="0"/>
              <a:t>01/03/2023</a:t>
            </a:fld>
            <a:endParaRPr lang="en-GB"/>
          </a:p>
        </p:txBody>
      </p:sp>
      <p:sp>
        <p:nvSpPr>
          <p:cNvPr id="3" name="Footer Placeholder 2">
            <a:extLst>
              <a:ext uri="{FF2B5EF4-FFF2-40B4-BE49-F238E27FC236}">
                <a16:creationId xmlns:a16="http://schemas.microsoft.com/office/drawing/2014/main" id="{70EE061E-F9D3-503D-BE71-F292E98B1F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E753093-DE9A-7ED0-99FC-E122497597A3}"/>
              </a:ext>
            </a:extLst>
          </p:cNvPr>
          <p:cNvSpPr>
            <a:spLocks noGrp="1"/>
          </p:cNvSpPr>
          <p:nvPr>
            <p:ph type="sldNum" sz="quarter" idx="12"/>
          </p:nvPr>
        </p:nvSpPr>
        <p:spPr/>
        <p:txBody>
          <a:bodyPr/>
          <a:lstStyle/>
          <a:p>
            <a:fld id="{BEF38EE3-AD75-44A4-9687-A2796E9311B6}" type="slidenum">
              <a:rPr lang="en-GB" smtClean="0"/>
              <a:t>‹#›</a:t>
            </a:fld>
            <a:endParaRPr lang="en-GB"/>
          </a:p>
        </p:txBody>
      </p:sp>
    </p:spTree>
    <p:extLst>
      <p:ext uri="{BB962C8B-B14F-4D97-AF65-F5344CB8AC3E}">
        <p14:creationId xmlns:p14="http://schemas.microsoft.com/office/powerpoint/2010/main" val="667634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254C7-03DE-1052-73A0-672D13526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8A2FAB-AB30-EDBC-853F-536BEAE7A0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83A10B-9D7D-30EE-8F7F-C348662BC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ACAAC5-522C-E005-AB26-B116FC021195}"/>
              </a:ext>
            </a:extLst>
          </p:cNvPr>
          <p:cNvSpPr>
            <a:spLocks noGrp="1"/>
          </p:cNvSpPr>
          <p:nvPr>
            <p:ph type="dt" sz="half" idx="10"/>
          </p:nvPr>
        </p:nvSpPr>
        <p:spPr/>
        <p:txBody>
          <a:bodyPr/>
          <a:lstStyle/>
          <a:p>
            <a:fld id="{A72829F6-5CE5-4D65-8B16-3C624BCDED9F}" type="datetimeFigureOut">
              <a:rPr lang="en-GB" smtClean="0"/>
              <a:t>01/03/2023</a:t>
            </a:fld>
            <a:endParaRPr lang="en-GB"/>
          </a:p>
        </p:txBody>
      </p:sp>
      <p:sp>
        <p:nvSpPr>
          <p:cNvPr id="6" name="Footer Placeholder 5">
            <a:extLst>
              <a:ext uri="{FF2B5EF4-FFF2-40B4-BE49-F238E27FC236}">
                <a16:creationId xmlns:a16="http://schemas.microsoft.com/office/drawing/2014/main" id="{7F23E2B4-7379-D415-5A25-2E1E12F6D5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6EE94F-EAA5-A6FE-5040-49343709E604}"/>
              </a:ext>
            </a:extLst>
          </p:cNvPr>
          <p:cNvSpPr>
            <a:spLocks noGrp="1"/>
          </p:cNvSpPr>
          <p:nvPr>
            <p:ph type="sldNum" sz="quarter" idx="12"/>
          </p:nvPr>
        </p:nvSpPr>
        <p:spPr/>
        <p:txBody>
          <a:bodyPr/>
          <a:lstStyle/>
          <a:p>
            <a:fld id="{BEF38EE3-AD75-44A4-9687-A2796E9311B6}" type="slidenum">
              <a:rPr lang="en-GB" smtClean="0"/>
              <a:t>‹#›</a:t>
            </a:fld>
            <a:endParaRPr lang="en-GB"/>
          </a:p>
        </p:txBody>
      </p:sp>
    </p:spTree>
    <p:extLst>
      <p:ext uri="{BB962C8B-B14F-4D97-AF65-F5344CB8AC3E}">
        <p14:creationId xmlns:p14="http://schemas.microsoft.com/office/powerpoint/2010/main" val="20983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E399-D7B9-34B0-3761-A6C787EF6A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4125975-8CCC-B74B-F3B4-338A9692BA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29DB2F-BD79-77A9-26B3-42438DD46D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A2D99-E2B9-89B9-BB44-8AC617EFB489}"/>
              </a:ext>
            </a:extLst>
          </p:cNvPr>
          <p:cNvSpPr>
            <a:spLocks noGrp="1"/>
          </p:cNvSpPr>
          <p:nvPr>
            <p:ph type="dt" sz="half" idx="10"/>
          </p:nvPr>
        </p:nvSpPr>
        <p:spPr/>
        <p:txBody>
          <a:bodyPr/>
          <a:lstStyle/>
          <a:p>
            <a:fld id="{A72829F6-5CE5-4D65-8B16-3C624BCDED9F}" type="datetimeFigureOut">
              <a:rPr lang="en-GB" smtClean="0"/>
              <a:t>01/03/2023</a:t>
            </a:fld>
            <a:endParaRPr lang="en-GB"/>
          </a:p>
        </p:txBody>
      </p:sp>
      <p:sp>
        <p:nvSpPr>
          <p:cNvPr id="6" name="Footer Placeholder 5">
            <a:extLst>
              <a:ext uri="{FF2B5EF4-FFF2-40B4-BE49-F238E27FC236}">
                <a16:creationId xmlns:a16="http://schemas.microsoft.com/office/drawing/2014/main" id="{D0F26848-C82C-74DB-B831-3E6A6F2D20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E13421-D1C2-ADF3-F82A-9A0CEE7CFAB8}"/>
              </a:ext>
            </a:extLst>
          </p:cNvPr>
          <p:cNvSpPr>
            <a:spLocks noGrp="1"/>
          </p:cNvSpPr>
          <p:nvPr>
            <p:ph type="sldNum" sz="quarter" idx="12"/>
          </p:nvPr>
        </p:nvSpPr>
        <p:spPr/>
        <p:txBody>
          <a:bodyPr/>
          <a:lstStyle/>
          <a:p>
            <a:fld id="{BEF38EE3-AD75-44A4-9687-A2796E9311B6}" type="slidenum">
              <a:rPr lang="en-GB" smtClean="0"/>
              <a:t>‹#›</a:t>
            </a:fld>
            <a:endParaRPr lang="en-GB"/>
          </a:p>
        </p:txBody>
      </p:sp>
    </p:spTree>
    <p:extLst>
      <p:ext uri="{BB962C8B-B14F-4D97-AF65-F5344CB8AC3E}">
        <p14:creationId xmlns:p14="http://schemas.microsoft.com/office/powerpoint/2010/main" val="29711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3C3E3-1F74-C097-CC24-C902E340B6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EF3541-5F8D-DF2D-5CF4-54C90368B6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169948-200D-44C5-E707-F5DEA6E54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829F6-5CE5-4D65-8B16-3C624BCDED9F}" type="datetimeFigureOut">
              <a:rPr lang="en-GB" smtClean="0"/>
              <a:t>01/03/2023</a:t>
            </a:fld>
            <a:endParaRPr lang="en-GB"/>
          </a:p>
        </p:txBody>
      </p:sp>
      <p:sp>
        <p:nvSpPr>
          <p:cNvPr id="5" name="Footer Placeholder 4">
            <a:extLst>
              <a:ext uri="{FF2B5EF4-FFF2-40B4-BE49-F238E27FC236}">
                <a16:creationId xmlns:a16="http://schemas.microsoft.com/office/drawing/2014/main" id="{E352C580-056E-6A60-D86A-0B189A0567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1D68C56-CA71-E412-42A1-A7AAF74C42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38EE3-AD75-44A4-9687-A2796E9311B6}" type="slidenum">
              <a:rPr lang="en-GB" smtClean="0"/>
              <a:t>‹#›</a:t>
            </a:fld>
            <a:endParaRPr lang="en-GB"/>
          </a:p>
        </p:txBody>
      </p:sp>
    </p:spTree>
    <p:extLst>
      <p:ext uri="{BB962C8B-B14F-4D97-AF65-F5344CB8AC3E}">
        <p14:creationId xmlns:p14="http://schemas.microsoft.com/office/powerpoint/2010/main" val="951731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7060F5-7A10-E3B8-B105-867C9D7964E8}"/>
              </a:ext>
            </a:extLst>
          </p:cNvPr>
          <p:cNvSpPr>
            <a:spLocks noGrp="1"/>
          </p:cNvSpPr>
          <p:nvPr>
            <p:ph type="ctrTitle"/>
          </p:nvPr>
        </p:nvSpPr>
        <p:spPr>
          <a:xfrm>
            <a:off x="526073" y="1260268"/>
            <a:ext cx="11139854" cy="930447"/>
          </a:xfrm>
        </p:spPr>
        <p:txBody>
          <a:bodyPr>
            <a:normAutofit fontScale="90000"/>
          </a:bodyPr>
          <a:lstStyle/>
          <a:p>
            <a:r>
              <a:rPr lang="en-US" dirty="0">
                <a:solidFill>
                  <a:srgbClr val="74A3D9"/>
                </a:solidFill>
              </a:rPr>
              <a:t>Year 6 SATS 2023</a:t>
            </a:r>
            <a:br>
              <a:rPr lang="en-US" dirty="0">
                <a:solidFill>
                  <a:srgbClr val="74A3D9"/>
                </a:solidFill>
              </a:rPr>
            </a:br>
            <a:r>
              <a:rPr lang="en-GB" sz="1600" b="0" i="0" dirty="0">
                <a:solidFill>
                  <a:srgbClr val="0070C0"/>
                </a:solidFill>
                <a:effectLst/>
                <a:latin typeface="Nunito" pitchFamily="2" charset="0"/>
              </a:rPr>
              <a:t>Standard Assessment Tests</a:t>
            </a:r>
            <a:r>
              <a:rPr lang="en-US" sz="1600" dirty="0">
                <a:solidFill>
                  <a:srgbClr val="0070C0"/>
                </a:solidFill>
              </a:rPr>
              <a:t/>
            </a:r>
            <a:br>
              <a:rPr lang="en-US" sz="1600" dirty="0">
                <a:solidFill>
                  <a:srgbClr val="0070C0"/>
                </a:solidFill>
              </a:rPr>
            </a:br>
            <a:r>
              <a:rPr lang="en-GB" sz="800" dirty="0">
                <a:solidFill>
                  <a:srgbClr val="74A3D9"/>
                </a:solidFill>
              </a:rPr>
              <a:t/>
            </a:r>
            <a:br>
              <a:rPr lang="en-GB" sz="800" dirty="0">
                <a:solidFill>
                  <a:srgbClr val="74A3D9"/>
                </a:solidFill>
              </a:rPr>
            </a:br>
            <a:endParaRPr lang="en-GB" sz="5400" dirty="0">
              <a:solidFill>
                <a:srgbClr val="FFFFFF"/>
              </a:solidFill>
            </a:endParaRPr>
          </a:p>
        </p:txBody>
      </p:sp>
      <p:sp>
        <p:nvSpPr>
          <p:cNvPr id="3" name="Subtitle 2">
            <a:extLst>
              <a:ext uri="{FF2B5EF4-FFF2-40B4-BE49-F238E27FC236}">
                <a16:creationId xmlns:a16="http://schemas.microsoft.com/office/drawing/2014/main" id="{F1EB201D-CC11-D163-0FD7-0992F2A721F8}"/>
              </a:ext>
            </a:extLst>
          </p:cNvPr>
          <p:cNvSpPr>
            <a:spLocks noGrp="1"/>
          </p:cNvSpPr>
          <p:nvPr>
            <p:ph type="subTitle" idx="1"/>
          </p:nvPr>
        </p:nvSpPr>
        <p:spPr>
          <a:xfrm>
            <a:off x="1544278" y="1645723"/>
            <a:ext cx="9144000" cy="420001"/>
          </a:xfrm>
        </p:spPr>
        <p:txBody>
          <a:bodyPr>
            <a:normAutofit/>
          </a:bodyPr>
          <a:lstStyle/>
          <a:p>
            <a:r>
              <a:rPr lang="en-US" sz="2000" dirty="0">
                <a:solidFill>
                  <a:srgbClr val="74A3D9"/>
                </a:solidFill>
              </a:rPr>
              <a:t>Presentation for Parents and Carers</a:t>
            </a:r>
            <a:endParaRPr lang="en-GB" sz="2000" dirty="0">
              <a:solidFill>
                <a:srgbClr val="74A3D9"/>
              </a:solidFill>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4DC070C3-1867-8401-1D10-3EFDDF66BDE3}"/>
              </a:ext>
            </a:extLst>
          </p:cNvPr>
          <p:cNvPicPr>
            <a:picLocks noChangeAspect="1"/>
          </p:cNvPicPr>
          <p:nvPr/>
        </p:nvPicPr>
        <p:blipFill rotWithShape="1">
          <a:blip r:embed="rId3"/>
          <a:srcRect l="5875" t="8101"/>
          <a:stretch/>
        </p:blipFill>
        <p:spPr>
          <a:xfrm>
            <a:off x="7428413" y="3170609"/>
            <a:ext cx="3839356" cy="3151566"/>
          </a:xfrm>
          <a:prstGeom prst="rect">
            <a:avLst/>
          </a:prstGeom>
          <a:noFill/>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3" descr="Graphical user interface, text, application, email&#10;&#10;Description automatically generated">
            <a:extLst>
              <a:ext uri="{FF2B5EF4-FFF2-40B4-BE49-F238E27FC236}">
                <a16:creationId xmlns:a16="http://schemas.microsoft.com/office/drawing/2014/main" id="{7294A587-ADC8-0A36-A3D6-D9DDF49E767C}"/>
              </a:ext>
            </a:extLst>
          </p:cNvPr>
          <p:cNvPicPr>
            <a:picLocks noChangeAspect="1"/>
          </p:cNvPicPr>
          <p:nvPr/>
        </p:nvPicPr>
        <p:blipFill rotWithShape="1">
          <a:blip r:embed="rId4"/>
          <a:srcRect t="2805" b="3400"/>
          <a:stretch/>
        </p:blipFill>
        <p:spPr>
          <a:xfrm>
            <a:off x="0" y="2248060"/>
            <a:ext cx="7281327" cy="4609940"/>
          </a:xfrm>
          <a:prstGeom prst="rect">
            <a:avLst/>
          </a:prstGeom>
        </p:spPr>
      </p:pic>
    </p:spTree>
    <p:extLst>
      <p:ext uri="{BB962C8B-B14F-4D97-AF65-F5344CB8AC3E}">
        <p14:creationId xmlns:p14="http://schemas.microsoft.com/office/powerpoint/2010/main" val="3195385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7060F5-7A10-E3B8-B105-867C9D7964E8}"/>
              </a:ext>
            </a:extLst>
          </p:cNvPr>
          <p:cNvSpPr>
            <a:spLocks noGrp="1"/>
          </p:cNvSpPr>
          <p:nvPr>
            <p:ph type="ctrTitle"/>
          </p:nvPr>
        </p:nvSpPr>
        <p:spPr>
          <a:xfrm>
            <a:off x="655264" y="720465"/>
            <a:ext cx="11139854" cy="930447"/>
          </a:xfrm>
        </p:spPr>
        <p:txBody>
          <a:bodyPr>
            <a:normAutofit/>
          </a:bodyPr>
          <a:lstStyle/>
          <a:p>
            <a:r>
              <a:rPr lang="en-US" sz="5400" dirty="0">
                <a:solidFill>
                  <a:srgbClr val="74A3D9"/>
                </a:solidFill>
              </a:rPr>
              <a:t>Reporting Results</a:t>
            </a:r>
            <a:endParaRPr lang="en-GB" sz="5400" dirty="0">
              <a:solidFill>
                <a:srgbClr val="FFFFFF"/>
              </a:solidFill>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48AD9FE-A1CA-6755-2E05-9B9E49648AB2}"/>
              </a:ext>
            </a:extLst>
          </p:cNvPr>
          <p:cNvSpPr txBox="1"/>
          <p:nvPr/>
        </p:nvSpPr>
        <p:spPr>
          <a:xfrm>
            <a:off x="528577" y="2422642"/>
            <a:ext cx="11307098" cy="4154984"/>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Pupil’s progress, as well as their achievement, will be measured and reported on in school performance tables.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Teacher assessments will be passed on to year 7 so the results can be used in planning for KS3 teaching.</a:t>
            </a:r>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You will be given your child’s results when they are available (mid-end of July).</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Remember – all children are different.</a:t>
            </a:r>
            <a:endParaRPr lang="en-GB" sz="2400" dirty="0"/>
          </a:p>
        </p:txBody>
      </p:sp>
    </p:spTree>
    <p:extLst>
      <p:ext uri="{BB962C8B-B14F-4D97-AF65-F5344CB8AC3E}">
        <p14:creationId xmlns:p14="http://schemas.microsoft.com/office/powerpoint/2010/main" val="1769188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4D1614-98A5-5814-6846-25E33BC3BEE3}"/>
              </a:ext>
            </a:extLst>
          </p:cNvPr>
          <p:cNvPicPr>
            <a:picLocks noChangeAspect="1"/>
          </p:cNvPicPr>
          <p:nvPr/>
        </p:nvPicPr>
        <p:blipFill rotWithShape="1">
          <a:blip r:embed="rId2"/>
          <a:srcRect b="61325"/>
          <a:stretch/>
        </p:blipFill>
        <p:spPr>
          <a:xfrm rot="21166711">
            <a:off x="7689505" y="4411280"/>
            <a:ext cx="2175838" cy="2319161"/>
          </a:xfrm>
          <a:prstGeom prst="rect">
            <a:avLst/>
          </a:prstGeom>
        </p:spPr>
      </p:pic>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7060F5-7A10-E3B8-B105-867C9D7964E8}"/>
              </a:ext>
            </a:extLst>
          </p:cNvPr>
          <p:cNvSpPr>
            <a:spLocks noGrp="1"/>
          </p:cNvSpPr>
          <p:nvPr>
            <p:ph type="ctrTitle"/>
          </p:nvPr>
        </p:nvSpPr>
        <p:spPr>
          <a:xfrm>
            <a:off x="655264" y="720465"/>
            <a:ext cx="11139854" cy="930447"/>
          </a:xfrm>
        </p:spPr>
        <p:txBody>
          <a:bodyPr>
            <a:normAutofit/>
          </a:bodyPr>
          <a:lstStyle/>
          <a:p>
            <a:r>
              <a:rPr lang="en-US" sz="5400" dirty="0">
                <a:solidFill>
                  <a:srgbClr val="74A3D9"/>
                </a:solidFill>
              </a:rPr>
              <a:t>Scaled Scores</a:t>
            </a:r>
            <a:endParaRPr lang="en-GB" sz="5400" dirty="0">
              <a:solidFill>
                <a:srgbClr val="FFFFFF"/>
              </a:solidFill>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6A28482-42F2-F9F3-D198-843CA91C0A6E}"/>
              </a:ext>
            </a:extLst>
          </p:cNvPr>
          <p:cNvSpPr txBox="1"/>
          <p:nvPr/>
        </p:nvSpPr>
        <p:spPr>
          <a:xfrm>
            <a:off x="121578" y="2194214"/>
            <a:ext cx="5954145" cy="4524315"/>
          </a:xfrm>
          <a:prstGeom prst="rect">
            <a:avLst/>
          </a:prstGeom>
          <a:noFill/>
        </p:spPr>
        <p:txBody>
          <a:bodyPr wrap="square">
            <a:spAutoFit/>
          </a:bodyPr>
          <a:lstStyle/>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Tests at the end of KS2 will report in scaled scores.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The ‘expected standard’ will always be set to 100.</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Raw scores in the test will be converted to scaled scores.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0FAE15E-F972-E2E6-DCCE-5C3009BC3FE3}"/>
              </a:ext>
            </a:extLst>
          </p:cNvPr>
          <p:cNvSpPr txBox="1"/>
          <p:nvPr/>
        </p:nvSpPr>
        <p:spPr>
          <a:xfrm>
            <a:off x="6225191" y="2564721"/>
            <a:ext cx="6096000" cy="1938992"/>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Pupils who score 100 or more will have met ‘expected standard’.</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Pupils who score below 100 will not have met the ‘expected standard’.</a:t>
            </a:r>
          </a:p>
        </p:txBody>
      </p:sp>
    </p:spTree>
    <p:extLst>
      <p:ext uri="{BB962C8B-B14F-4D97-AF65-F5344CB8AC3E}">
        <p14:creationId xmlns:p14="http://schemas.microsoft.com/office/powerpoint/2010/main" val="2212410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7060F5-7A10-E3B8-B105-867C9D7964E8}"/>
              </a:ext>
            </a:extLst>
          </p:cNvPr>
          <p:cNvSpPr>
            <a:spLocks noGrp="1"/>
          </p:cNvSpPr>
          <p:nvPr>
            <p:ph type="ctrTitle"/>
          </p:nvPr>
        </p:nvSpPr>
        <p:spPr>
          <a:xfrm>
            <a:off x="1028700" y="1967266"/>
            <a:ext cx="2628900" cy="2547257"/>
          </a:xfrm>
          <a:noFill/>
        </p:spPr>
        <p:txBody>
          <a:bodyPr vert="horz" lIns="91440" tIns="45720" rIns="91440" bIns="45720" rtlCol="0" anchor="ctr">
            <a:normAutofit/>
          </a:bodyPr>
          <a:lstStyle/>
          <a:p>
            <a:r>
              <a:rPr lang="en-US" sz="3600" kern="1200">
                <a:solidFill>
                  <a:srgbClr val="FFFFFF"/>
                </a:solidFill>
                <a:latin typeface="+mj-lt"/>
                <a:ea typeface="+mj-ea"/>
                <a:cs typeface="+mj-cs"/>
              </a:rPr>
              <a:t>Finally</a:t>
            </a:r>
          </a:p>
        </p:txBody>
      </p:sp>
      <p:pic>
        <p:nvPicPr>
          <p:cNvPr id="3" name="object 2">
            <a:extLst>
              <a:ext uri="{FF2B5EF4-FFF2-40B4-BE49-F238E27FC236}">
                <a16:creationId xmlns:a16="http://schemas.microsoft.com/office/drawing/2014/main" id="{6E97C8FC-DF5D-381E-6E30-394784B821A5}"/>
              </a:ext>
            </a:extLst>
          </p:cNvPr>
          <p:cNvPicPr/>
          <p:nvPr/>
        </p:nvPicPr>
        <p:blipFill>
          <a:blip r:embed="rId2" cstate="print"/>
          <a:stretch>
            <a:fillRect/>
          </a:stretch>
        </p:blipFill>
        <p:spPr>
          <a:xfrm>
            <a:off x="4777316" y="978308"/>
            <a:ext cx="6780700" cy="4899055"/>
          </a:xfrm>
          <a:prstGeom prst="rect">
            <a:avLst/>
          </a:prstGeom>
        </p:spPr>
      </p:pic>
    </p:spTree>
    <p:extLst>
      <p:ext uri="{BB962C8B-B14F-4D97-AF65-F5344CB8AC3E}">
        <p14:creationId xmlns:p14="http://schemas.microsoft.com/office/powerpoint/2010/main" val="2937720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7060F5-7A10-E3B8-B105-867C9D7964E8}"/>
              </a:ext>
            </a:extLst>
          </p:cNvPr>
          <p:cNvSpPr>
            <a:spLocks noGrp="1"/>
          </p:cNvSpPr>
          <p:nvPr>
            <p:ph type="ctrTitle"/>
          </p:nvPr>
        </p:nvSpPr>
        <p:spPr>
          <a:xfrm>
            <a:off x="655264" y="720465"/>
            <a:ext cx="11139854" cy="930447"/>
          </a:xfrm>
        </p:spPr>
        <p:txBody>
          <a:bodyPr>
            <a:normAutofit/>
          </a:bodyPr>
          <a:lstStyle/>
          <a:p>
            <a:r>
              <a:rPr lang="en-US" dirty="0">
                <a:solidFill>
                  <a:srgbClr val="74A3D9"/>
                </a:solidFill>
              </a:rPr>
              <a:t>What will be assessed?</a:t>
            </a:r>
            <a:endParaRPr lang="en-GB" sz="5400" dirty="0">
              <a:solidFill>
                <a:srgbClr val="FFFFFF"/>
              </a:solidFill>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3ADF837-C00C-8CE3-C381-C694178D273F}"/>
              </a:ext>
            </a:extLst>
          </p:cNvPr>
          <p:cNvPicPr>
            <a:picLocks noChangeAspect="1"/>
          </p:cNvPicPr>
          <p:nvPr/>
        </p:nvPicPr>
        <p:blipFill>
          <a:blip r:embed="rId3"/>
          <a:stretch>
            <a:fillRect/>
          </a:stretch>
        </p:blipFill>
        <p:spPr>
          <a:xfrm>
            <a:off x="315985" y="2678073"/>
            <a:ext cx="5430943" cy="2918973"/>
          </a:xfrm>
          <a:prstGeom prst="rect">
            <a:avLst/>
          </a:prstGeom>
        </p:spPr>
      </p:pic>
      <p:sp>
        <p:nvSpPr>
          <p:cNvPr id="8" name="TextBox 7">
            <a:extLst>
              <a:ext uri="{FF2B5EF4-FFF2-40B4-BE49-F238E27FC236}">
                <a16:creationId xmlns:a16="http://schemas.microsoft.com/office/drawing/2014/main" id="{02D31D45-A100-8A30-F406-65D3B1EC4EFC}"/>
              </a:ext>
            </a:extLst>
          </p:cNvPr>
          <p:cNvSpPr txBox="1"/>
          <p:nvPr/>
        </p:nvSpPr>
        <p:spPr>
          <a:xfrm>
            <a:off x="6267062" y="2797165"/>
            <a:ext cx="6096000" cy="2875146"/>
          </a:xfrm>
          <a:prstGeom prst="rect">
            <a:avLst/>
          </a:prstGeom>
          <a:noFill/>
        </p:spPr>
        <p:txBody>
          <a:bodyPr wrap="square">
            <a:spAutoFit/>
          </a:bodyPr>
          <a:lstStyle/>
          <a:p>
            <a:pPr marL="355600" marR="303530" indent="-342900">
              <a:lnSpc>
                <a:spcPct val="100000"/>
              </a:lnSpc>
              <a:spcBef>
                <a:spcPts val="105"/>
              </a:spcBef>
              <a:buFont typeface="Arial"/>
              <a:buChar char="•"/>
              <a:tabLst>
                <a:tab pos="354965" algn="l"/>
                <a:tab pos="355600" algn="l"/>
              </a:tabLst>
            </a:pPr>
            <a:r>
              <a:rPr lang="en-US" sz="1800" b="1" dirty="0">
                <a:solidFill>
                  <a:srgbClr val="001F5F"/>
                </a:solidFill>
                <a:latin typeface="Arial"/>
                <a:cs typeface="Arial"/>
              </a:rPr>
              <a:t>The tests</a:t>
            </a:r>
            <a:r>
              <a:rPr lang="en-US" sz="1800" b="1" spc="-40" dirty="0">
                <a:solidFill>
                  <a:srgbClr val="001F5F"/>
                </a:solidFill>
                <a:latin typeface="Arial"/>
                <a:cs typeface="Arial"/>
              </a:rPr>
              <a:t> </a:t>
            </a:r>
            <a:r>
              <a:rPr lang="en-US" sz="1800" b="1" dirty="0">
                <a:solidFill>
                  <a:srgbClr val="001F5F"/>
                </a:solidFill>
                <a:latin typeface="Arial"/>
                <a:cs typeface="Arial"/>
              </a:rPr>
              <a:t>all</a:t>
            </a:r>
            <a:r>
              <a:rPr lang="en-US" sz="1800" b="1" spc="-25" dirty="0">
                <a:solidFill>
                  <a:srgbClr val="001F5F"/>
                </a:solidFill>
                <a:latin typeface="Arial"/>
                <a:cs typeface="Arial"/>
              </a:rPr>
              <a:t> </a:t>
            </a:r>
            <a:r>
              <a:rPr lang="en-US" sz="1800" b="1" dirty="0">
                <a:solidFill>
                  <a:srgbClr val="001F5F"/>
                </a:solidFill>
                <a:latin typeface="Arial"/>
                <a:cs typeface="Arial"/>
              </a:rPr>
              <a:t>take</a:t>
            </a:r>
            <a:r>
              <a:rPr lang="en-US" sz="1800" b="1" spc="-25" dirty="0">
                <a:solidFill>
                  <a:srgbClr val="001F5F"/>
                </a:solidFill>
                <a:latin typeface="Arial"/>
                <a:cs typeface="Arial"/>
              </a:rPr>
              <a:t> </a:t>
            </a:r>
            <a:r>
              <a:rPr lang="en-US" sz="1800" b="1" dirty="0">
                <a:solidFill>
                  <a:srgbClr val="001F5F"/>
                </a:solidFill>
                <a:latin typeface="Arial"/>
                <a:cs typeface="Arial"/>
              </a:rPr>
              <a:t>place</a:t>
            </a:r>
            <a:r>
              <a:rPr lang="en-US" sz="1800" b="1" spc="-20" dirty="0">
                <a:solidFill>
                  <a:srgbClr val="001F5F"/>
                </a:solidFill>
                <a:latin typeface="Arial"/>
                <a:cs typeface="Arial"/>
              </a:rPr>
              <a:t> </a:t>
            </a:r>
            <a:r>
              <a:rPr lang="en-US" sz="1800" b="1" dirty="0">
                <a:solidFill>
                  <a:srgbClr val="001F5F"/>
                </a:solidFill>
                <a:latin typeface="Arial"/>
                <a:cs typeface="Arial"/>
              </a:rPr>
              <a:t>in</a:t>
            </a:r>
            <a:r>
              <a:rPr lang="en-US" sz="1800" b="1" spc="-10" dirty="0">
                <a:solidFill>
                  <a:srgbClr val="001F5F"/>
                </a:solidFill>
                <a:latin typeface="Arial"/>
                <a:cs typeface="Arial"/>
              </a:rPr>
              <a:t> </a:t>
            </a:r>
            <a:r>
              <a:rPr lang="en-US" sz="1800" b="1" dirty="0">
                <a:solidFill>
                  <a:srgbClr val="001F5F"/>
                </a:solidFill>
                <a:latin typeface="Arial"/>
                <a:cs typeface="Arial"/>
              </a:rPr>
              <a:t>normal</a:t>
            </a:r>
            <a:r>
              <a:rPr lang="en-US" sz="1800" b="1" spc="-30" dirty="0">
                <a:solidFill>
                  <a:srgbClr val="001F5F"/>
                </a:solidFill>
                <a:latin typeface="Arial"/>
                <a:cs typeface="Arial"/>
              </a:rPr>
              <a:t> </a:t>
            </a:r>
            <a:r>
              <a:rPr lang="en-US" sz="1800" b="1" dirty="0">
                <a:solidFill>
                  <a:srgbClr val="001F5F"/>
                </a:solidFill>
                <a:latin typeface="Arial"/>
                <a:cs typeface="Arial"/>
              </a:rPr>
              <a:t>school</a:t>
            </a:r>
            <a:r>
              <a:rPr lang="en-US" sz="1800" b="1" spc="-20" dirty="0">
                <a:solidFill>
                  <a:srgbClr val="001F5F"/>
                </a:solidFill>
                <a:latin typeface="Arial"/>
                <a:cs typeface="Arial"/>
              </a:rPr>
              <a:t> </a:t>
            </a:r>
            <a:r>
              <a:rPr lang="en-US" sz="1800" b="1" dirty="0">
                <a:solidFill>
                  <a:srgbClr val="001F5F"/>
                </a:solidFill>
                <a:latin typeface="Arial"/>
                <a:cs typeface="Arial"/>
              </a:rPr>
              <a:t>time,</a:t>
            </a:r>
            <a:r>
              <a:rPr lang="en-US" sz="1800" b="1" spc="-30" dirty="0">
                <a:solidFill>
                  <a:srgbClr val="001F5F"/>
                </a:solidFill>
                <a:latin typeface="Arial"/>
                <a:cs typeface="Arial"/>
              </a:rPr>
              <a:t> </a:t>
            </a:r>
            <a:r>
              <a:rPr lang="en-US" sz="1800" b="1" dirty="0">
                <a:solidFill>
                  <a:srgbClr val="001F5F"/>
                </a:solidFill>
                <a:latin typeface="Arial"/>
                <a:cs typeface="Arial"/>
              </a:rPr>
              <a:t>under</a:t>
            </a:r>
            <a:r>
              <a:rPr lang="en-US" sz="1800" b="1" spc="-15" dirty="0">
                <a:solidFill>
                  <a:srgbClr val="001F5F"/>
                </a:solidFill>
                <a:latin typeface="Arial"/>
                <a:cs typeface="Arial"/>
              </a:rPr>
              <a:t> </a:t>
            </a:r>
            <a:r>
              <a:rPr lang="en-US" sz="1800" b="1" dirty="0">
                <a:solidFill>
                  <a:srgbClr val="001F5F"/>
                </a:solidFill>
                <a:latin typeface="Arial"/>
                <a:cs typeface="Arial"/>
              </a:rPr>
              <a:t>test </a:t>
            </a:r>
            <a:r>
              <a:rPr lang="en-US" sz="1800" b="1" spc="-540" dirty="0">
                <a:solidFill>
                  <a:srgbClr val="001F5F"/>
                </a:solidFill>
                <a:latin typeface="Arial"/>
                <a:cs typeface="Arial"/>
              </a:rPr>
              <a:t> </a:t>
            </a:r>
            <a:r>
              <a:rPr lang="en-US" sz="1800" b="1" dirty="0">
                <a:solidFill>
                  <a:srgbClr val="001F5F"/>
                </a:solidFill>
                <a:latin typeface="Arial"/>
                <a:cs typeface="Arial"/>
              </a:rPr>
              <a:t>conditions.</a:t>
            </a:r>
          </a:p>
          <a:p>
            <a:pPr marL="355600" marR="303530" indent="-342900">
              <a:lnSpc>
                <a:spcPct val="100000"/>
              </a:lnSpc>
              <a:spcBef>
                <a:spcPts val="105"/>
              </a:spcBef>
              <a:buFont typeface="Arial"/>
              <a:buChar char="•"/>
              <a:tabLst>
                <a:tab pos="354965" algn="l"/>
                <a:tab pos="355600" algn="l"/>
              </a:tabLst>
            </a:pPr>
            <a:endParaRPr lang="en-US" sz="1800" dirty="0">
              <a:latin typeface="Arial"/>
              <a:cs typeface="Arial"/>
            </a:endParaRPr>
          </a:p>
          <a:p>
            <a:pPr marL="355600" indent="-342900">
              <a:lnSpc>
                <a:spcPct val="100000"/>
              </a:lnSpc>
              <a:buFont typeface="Arial"/>
              <a:buChar char="•"/>
              <a:tabLst>
                <a:tab pos="354965" algn="l"/>
                <a:tab pos="355600" algn="l"/>
              </a:tabLst>
            </a:pPr>
            <a:r>
              <a:rPr lang="en-US" sz="1800" b="1" dirty="0">
                <a:solidFill>
                  <a:srgbClr val="001F5F"/>
                </a:solidFill>
                <a:latin typeface="Arial"/>
                <a:cs typeface="Arial"/>
              </a:rPr>
              <a:t>Pupils</a:t>
            </a:r>
            <a:r>
              <a:rPr lang="en-US" sz="1800" b="1" spc="-25" dirty="0">
                <a:solidFill>
                  <a:srgbClr val="001F5F"/>
                </a:solidFill>
                <a:latin typeface="Arial"/>
                <a:cs typeface="Arial"/>
              </a:rPr>
              <a:t> </a:t>
            </a:r>
            <a:r>
              <a:rPr lang="en-US" sz="1800" b="1" spc="5" dirty="0">
                <a:solidFill>
                  <a:srgbClr val="001F5F"/>
                </a:solidFill>
                <a:latin typeface="Arial"/>
                <a:cs typeface="Arial"/>
              </a:rPr>
              <a:t>will</a:t>
            </a:r>
            <a:r>
              <a:rPr lang="en-US" sz="1800" b="1" spc="-60" dirty="0">
                <a:solidFill>
                  <a:srgbClr val="001F5F"/>
                </a:solidFill>
                <a:latin typeface="Arial"/>
                <a:cs typeface="Arial"/>
              </a:rPr>
              <a:t> </a:t>
            </a:r>
            <a:r>
              <a:rPr lang="en-US" sz="1800" b="1" dirty="0">
                <a:solidFill>
                  <a:srgbClr val="001F5F"/>
                </a:solidFill>
                <a:latin typeface="Arial"/>
                <a:cs typeface="Arial"/>
              </a:rPr>
              <a:t>not be</a:t>
            </a:r>
            <a:r>
              <a:rPr lang="en-US" sz="1800" b="1" spc="-20" dirty="0">
                <a:solidFill>
                  <a:srgbClr val="001F5F"/>
                </a:solidFill>
                <a:latin typeface="Arial"/>
                <a:cs typeface="Arial"/>
              </a:rPr>
              <a:t> </a:t>
            </a:r>
            <a:r>
              <a:rPr lang="en-US" sz="1800" b="1" dirty="0">
                <a:solidFill>
                  <a:srgbClr val="001F5F"/>
                </a:solidFill>
                <a:latin typeface="Arial"/>
                <a:cs typeface="Arial"/>
              </a:rPr>
              <a:t>allowed</a:t>
            </a:r>
            <a:r>
              <a:rPr lang="en-US" sz="1800" b="1" spc="-55" dirty="0">
                <a:solidFill>
                  <a:srgbClr val="001F5F"/>
                </a:solidFill>
                <a:latin typeface="Arial"/>
                <a:cs typeface="Arial"/>
              </a:rPr>
              <a:t> </a:t>
            </a:r>
            <a:r>
              <a:rPr lang="en-US" sz="1800" b="1" dirty="0">
                <a:solidFill>
                  <a:srgbClr val="001F5F"/>
                </a:solidFill>
                <a:latin typeface="Arial"/>
                <a:cs typeface="Arial"/>
              </a:rPr>
              <a:t>to talk</a:t>
            </a:r>
            <a:r>
              <a:rPr lang="en-US" sz="1800" b="1" spc="-25" dirty="0">
                <a:solidFill>
                  <a:srgbClr val="001F5F"/>
                </a:solidFill>
                <a:latin typeface="Arial"/>
                <a:cs typeface="Arial"/>
              </a:rPr>
              <a:t> </a:t>
            </a:r>
            <a:r>
              <a:rPr lang="en-US" sz="1800" b="1" dirty="0">
                <a:solidFill>
                  <a:srgbClr val="001F5F"/>
                </a:solidFill>
                <a:latin typeface="Arial"/>
                <a:cs typeface="Arial"/>
              </a:rPr>
              <a:t>to</a:t>
            </a:r>
            <a:r>
              <a:rPr lang="en-US" sz="1800" b="1" spc="-15" dirty="0">
                <a:solidFill>
                  <a:srgbClr val="001F5F"/>
                </a:solidFill>
                <a:latin typeface="Arial"/>
                <a:cs typeface="Arial"/>
              </a:rPr>
              <a:t> </a:t>
            </a:r>
            <a:r>
              <a:rPr lang="en-US" sz="1800" b="1" dirty="0">
                <a:solidFill>
                  <a:srgbClr val="001F5F"/>
                </a:solidFill>
                <a:latin typeface="Arial"/>
                <a:cs typeface="Arial"/>
              </a:rPr>
              <a:t>each</a:t>
            </a:r>
            <a:r>
              <a:rPr lang="en-US" sz="1800" b="1" spc="-15" dirty="0">
                <a:solidFill>
                  <a:srgbClr val="001F5F"/>
                </a:solidFill>
                <a:latin typeface="Arial"/>
                <a:cs typeface="Arial"/>
              </a:rPr>
              <a:t> </a:t>
            </a:r>
            <a:r>
              <a:rPr lang="en-US" sz="1800" b="1" dirty="0">
                <a:solidFill>
                  <a:srgbClr val="001F5F"/>
                </a:solidFill>
                <a:latin typeface="Arial"/>
                <a:cs typeface="Arial"/>
              </a:rPr>
              <a:t>other or communicate in any way</a:t>
            </a:r>
            <a:r>
              <a:rPr lang="en-US" sz="1800" b="1" spc="-15" dirty="0">
                <a:solidFill>
                  <a:srgbClr val="001F5F"/>
                </a:solidFill>
                <a:latin typeface="Arial"/>
                <a:cs typeface="Arial"/>
              </a:rPr>
              <a:t> </a:t>
            </a:r>
            <a:r>
              <a:rPr lang="en-US" sz="1800" b="1" dirty="0">
                <a:solidFill>
                  <a:srgbClr val="001F5F"/>
                </a:solidFill>
                <a:latin typeface="Arial"/>
                <a:cs typeface="Arial"/>
              </a:rPr>
              <a:t>during</a:t>
            </a:r>
            <a:r>
              <a:rPr lang="en-US" sz="1800" b="1" spc="-25" dirty="0">
                <a:solidFill>
                  <a:srgbClr val="001F5F"/>
                </a:solidFill>
                <a:latin typeface="Arial"/>
                <a:cs typeface="Arial"/>
              </a:rPr>
              <a:t> </a:t>
            </a:r>
            <a:r>
              <a:rPr lang="en-US" sz="1800" b="1" dirty="0">
                <a:solidFill>
                  <a:srgbClr val="001F5F"/>
                </a:solidFill>
                <a:latin typeface="Arial"/>
                <a:cs typeface="Arial"/>
              </a:rPr>
              <a:t>the</a:t>
            </a:r>
            <a:r>
              <a:rPr lang="en-US" sz="1800" dirty="0">
                <a:latin typeface="Arial"/>
                <a:cs typeface="Arial"/>
              </a:rPr>
              <a:t> </a:t>
            </a:r>
            <a:r>
              <a:rPr lang="en-US" sz="1800" b="1" dirty="0">
                <a:solidFill>
                  <a:srgbClr val="001F5F"/>
                </a:solidFill>
                <a:latin typeface="Arial"/>
                <a:cs typeface="Arial"/>
              </a:rPr>
              <a:t>tests.</a:t>
            </a:r>
          </a:p>
          <a:p>
            <a:pPr marL="355600" indent="-342900">
              <a:lnSpc>
                <a:spcPct val="100000"/>
              </a:lnSpc>
              <a:buFont typeface="Arial"/>
              <a:buChar char="•"/>
              <a:tabLst>
                <a:tab pos="354965" algn="l"/>
                <a:tab pos="355600" algn="l"/>
              </a:tabLst>
            </a:pPr>
            <a:endParaRPr lang="en-US" sz="1800" dirty="0">
              <a:latin typeface="Arial"/>
              <a:cs typeface="Arial"/>
            </a:endParaRPr>
          </a:p>
          <a:p>
            <a:pPr marL="355600" marR="1044575" indent="-342900">
              <a:lnSpc>
                <a:spcPct val="100000"/>
              </a:lnSpc>
              <a:buFont typeface="Arial"/>
              <a:buChar char="•"/>
              <a:tabLst>
                <a:tab pos="354965" algn="l"/>
                <a:tab pos="355600" algn="l"/>
              </a:tabLst>
            </a:pPr>
            <a:r>
              <a:rPr lang="en-US" sz="1800" b="1" dirty="0">
                <a:solidFill>
                  <a:srgbClr val="001F5F"/>
                </a:solidFill>
                <a:latin typeface="Arial"/>
                <a:cs typeface="Arial"/>
              </a:rPr>
              <a:t>The</a:t>
            </a:r>
            <a:r>
              <a:rPr lang="en-US" sz="1800" b="1" spc="-5" dirty="0">
                <a:solidFill>
                  <a:srgbClr val="001F5F"/>
                </a:solidFill>
                <a:latin typeface="Arial"/>
                <a:cs typeface="Arial"/>
              </a:rPr>
              <a:t> </a:t>
            </a:r>
            <a:r>
              <a:rPr lang="en-US" sz="1800" b="1" dirty="0">
                <a:solidFill>
                  <a:srgbClr val="001F5F"/>
                </a:solidFill>
                <a:latin typeface="Arial"/>
                <a:cs typeface="Arial"/>
              </a:rPr>
              <a:t>completed</a:t>
            </a:r>
            <a:r>
              <a:rPr lang="en-US" sz="1800" b="1" spc="-30" dirty="0">
                <a:solidFill>
                  <a:srgbClr val="001F5F"/>
                </a:solidFill>
                <a:latin typeface="Arial"/>
                <a:cs typeface="Arial"/>
              </a:rPr>
              <a:t> </a:t>
            </a:r>
            <a:r>
              <a:rPr lang="en-US" sz="1800" b="1" dirty="0">
                <a:solidFill>
                  <a:srgbClr val="001F5F"/>
                </a:solidFill>
                <a:latin typeface="Arial"/>
                <a:cs typeface="Arial"/>
              </a:rPr>
              <a:t>papers</a:t>
            </a:r>
            <a:r>
              <a:rPr lang="en-US" sz="1800" b="1" spc="-20" dirty="0">
                <a:solidFill>
                  <a:srgbClr val="001F5F"/>
                </a:solidFill>
                <a:latin typeface="Arial"/>
                <a:cs typeface="Arial"/>
              </a:rPr>
              <a:t> </a:t>
            </a:r>
            <a:r>
              <a:rPr lang="en-US" sz="1800" b="1" dirty="0">
                <a:solidFill>
                  <a:srgbClr val="001F5F"/>
                </a:solidFill>
                <a:latin typeface="Arial"/>
                <a:cs typeface="Arial"/>
              </a:rPr>
              <a:t>are</a:t>
            </a:r>
            <a:r>
              <a:rPr lang="en-US" sz="1800" b="1" spc="-30" dirty="0">
                <a:solidFill>
                  <a:srgbClr val="001F5F"/>
                </a:solidFill>
                <a:latin typeface="Arial"/>
                <a:cs typeface="Arial"/>
              </a:rPr>
              <a:t> </a:t>
            </a:r>
            <a:r>
              <a:rPr lang="en-US" sz="1800" b="1" dirty="0">
                <a:solidFill>
                  <a:srgbClr val="001F5F"/>
                </a:solidFill>
                <a:latin typeface="Arial"/>
                <a:cs typeface="Arial"/>
              </a:rPr>
              <a:t>sent</a:t>
            </a:r>
            <a:r>
              <a:rPr lang="en-US" sz="1800" b="1" spc="-20" dirty="0">
                <a:solidFill>
                  <a:srgbClr val="001F5F"/>
                </a:solidFill>
                <a:latin typeface="Arial"/>
                <a:cs typeface="Arial"/>
              </a:rPr>
              <a:t> </a:t>
            </a:r>
            <a:r>
              <a:rPr lang="en-US" sz="1800" b="1" spc="5" dirty="0">
                <a:solidFill>
                  <a:srgbClr val="001F5F"/>
                </a:solidFill>
                <a:latin typeface="Arial"/>
                <a:cs typeface="Arial"/>
              </a:rPr>
              <a:t>away</a:t>
            </a:r>
            <a:r>
              <a:rPr lang="en-US" sz="1800" b="1" spc="-55" dirty="0">
                <a:solidFill>
                  <a:srgbClr val="001F5F"/>
                </a:solidFill>
                <a:latin typeface="Arial"/>
                <a:cs typeface="Arial"/>
              </a:rPr>
              <a:t> </a:t>
            </a:r>
            <a:r>
              <a:rPr lang="en-US" sz="1800" b="1" dirty="0">
                <a:solidFill>
                  <a:srgbClr val="001F5F"/>
                </a:solidFill>
                <a:latin typeface="Arial"/>
                <a:cs typeface="Arial"/>
              </a:rPr>
              <a:t>to</a:t>
            </a:r>
            <a:r>
              <a:rPr lang="en-US" sz="1800" b="1" spc="-20" dirty="0">
                <a:solidFill>
                  <a:srgbClr val="001F5F"/>
                </a:solidFill>
                <a:latin typeface="Arial"/>
                <a:cs typeface="Arial"/>
              </a:rPr>
              <a:t> </a:t>
            </a:r>
            <a:r>
              <a:rPr lang="en-US" sz="1800" b="1" dirty="0">
                <a:solidFill>
                  <a:srgbClr val="001F5F"/>
                </a:solidFill>
                <a:latin typeface="Arial"/>
                <a:cs typeface="Arial"/>
              </a:rPr>
              <a:t>be</a:t>
            </a:r>
            <a:r>
              <a:rPr lang="en-US" sz="1800" b="1" spc="-5" dirty="0">
                <a:solidFill>
                  <a:srgbClr val="001F5F"/>
                </a:solidFill>
                <a:latin typeface="Arial"/>
                <a:cs typeface="Arial"/>
              </a:rPr>
              <a:t> </a:t>
            </a:r>
            <a:r>
              <a:rPr lang="en-US" sz="1800" b="1" dirty="0">
                <a:solidFill>
                  <a:srgbClr val="001F5F"/>
                </a:solidFill>
                <a:latin typeface="Arial"/>
                <a:cs typeface="Arial"/>
              </a:rPr>
              <a:t>marked </a:t>
            </a:r>
            <a:r>
              <a:rPr lang="en-US" sz="1800" b="1" spc="-540" dirty="0">
                <a:solidFill>
                  <a:srgbClr val="001F5F"/>
                </a:solidFill>
                <a:latin typeface="Arial"/>
                <a:cs typeface="Arial"/>
              </a:rPr>
              <a:t> </a:t>
            </a:r>
            <a:r>
              <a:rPr lang="en-US" sz="1800" b="1" spc="-20" dirty="0">
                <a:solidFill>
                  <a:srgbClr val="001F5F"/>
                </a:solidFill>
                <a:latin typeface="Arial"/>
                <a:cs typeface="Arial"/>
              </a:rPr>
              <a:t>externally.</a:t>
            </a:r>
          </a:p>
          <a:p>
            <a:pPr marL="355600" marR="1044575" indent="-342900">
              <a:lnSpc>
                <a:spcPct val="100000"/>
              </a:lnSpc>
              <a:buFont typeface="Arial"/>
              <a:buChar char="•"/>
              <a:tabLst>
                <a:tab pos="354965" algn="l"/>
                <a:tab pos="355600" algn="l"/>
              </a:tabLst>
            </a:pPr>
            <a:endParaRPr lang="en-US" sz="1800" dirty="0">
              <a:latin typeface="Arial"/>
              <a:cs typeface="Arial"/>
            </a:endParaRPr>
          </a:p>
          <a:p>
            <a:pPr marL="355600" indent="-342900">
              <a:lnSpc>
                <a:spcPct val="100000"/>
              </a:lnSpc>
              <a:buFont typeface="Arial"/>
              <a:buChar char="•"/>
              <a:tabLst>
                <a:tab pos="354965" algn="l"/>
                <a:tab pos="355600" algn="l"/>
              </a:tabLst>
            </a:pPr>
            <a:r>
              <a:rPr lang="en-US" sz="1800" b="1" dirty="0">
                <a:solidFill>
                  <a:srgbClr val="001F5F"/>
                </a:solidFill>
                <a:latin typeface="Arial"/>
                <a:cs typeface="Arial"/>
              </a:rPr>
              <a:t>Results</a:t>
            </a:r>
            <a:r>
              <a:rPr lang="en-US" sz="1800" b="1" spc="-30" dirty="0">
                <a:solidFill>
                  <a:srgbClr val="001F5F"/>
                </a:solidFill>
                <a:latin typeface="Arial"/>
                <a:cs typeface="Arial"/>
              </a:rPr>
              <a:t> </a:t>
            </a:r>
            <a:r>
              <a:rPr lang="en-US" sz="1800" b="1" dirty="0">
                <a:solidFill>
                  <a:srgbClr val="001F5F"/>
                </a:solidFill>
                <a:latin typeface="Arial"/>
                <a:cs typeface="Arial"/>
              </a:rPr>
              <a:t>are</a:t>
            </a:r>
            <a:r>
              <a:rPr lang="en-US" sz="1800" b="1" spc="-20" dirty="0">
                <a:solidFill>
                  <a:srgbClr val="001F5F"/>
                </a:solidFill>
                <a:latin typeface="Arial"/>
                <a:cs typeface="Arial"/>
              </a:rPr>
              <a:t> </a:t>
            </a:r>
            <a:r>
              <a:rPr lang="en-US" sz="1800" b="1" dirty="0">
                <a:solidFill>
                  <a:srgbClr val="001F5F"/>
                </a:solidFill>
                <a:latin typeface="Arial"/>
                <a:cs typeface="Arial"/>
              </a:rPr>
              <a:t>returned</a:t>
            </a:r>
            <a:r>
              <a:rPr lang="en-US" sz="1800" b="1" spc="-30" dirty="0">
                <a:solidFill>
                  <a:srgbClr val="001F5F"/>
                </a:solidFill>
                <a:latin typeface="Arial"/>
                <a:cs typeface="Arial"/>
              </a:rPr>
              <a:t> </a:t>
            </a:r>
            <a:r>
              <a:rPr lang="en-US" sz="1800" b="1" dirty="0">
                <a:solidFill>
                  <a:srgbClr val="001F5F"/>
                </a:solidFill>
                <a:latin typeface="Arial"/>
                <a:cs typeface="Arial"/>
              </a:rPr>
              <a:t>to</a:t>
            </a:r>
            <a:r>
              <a:rPr lang="en-US" sz="1800" b="1" spc="-20" dirty="0">
                <a:solidFill>
                  <a:srgbClr val="001F5F"/>
                </a:solidFill>
                <a:latin typeface="Arial"/>
                <a:cs typeface="Arial"/>
              </a:rPr>
              <a:t> </a:t>
            </a:r>
            <a:r>
              <a:rPr lang="en-US" sz="1800" b="1" dirty="0">
                <a:solidFill>
                  <a:srgbClr val="001F5F"/>
                </a:solidFill>
                <a:latin typeface="Arial"/>
                <a:cs typeface="Arial"/>
              </a:rPr>
              <a:t>school</a:t>
            </a:r>
            <a:r>
              <a:rPr lang="en-US" sz="1800" b="1" spc="-20" dirty="0">
                <a:solidFill>
                  <a:srgbClr val="001F5F"/>
                </a:solidFill>
                <a:latin typeface="Arial"/>
                <a:cs typeface="Arial"/>
              </a:rPr>
              <a:t> </a:t>
            </a:r>
            <a:r>
              <a:rPr lang="en-US" sz="1800" b="1" dirty="0">
                <a:solidFill>
                  <a:srgbClr val="001F5F"/>
                </a:solidFill>
                <a:latin typeface="Arial"/>
                <a:cs typeface="Arial"/>
              </a:rPr>
              <a:t>in</a:t>
            </a:r>
            <a:r>
              <a:rPr lang="en-US" sz="1800" b="1" spc="-15" dirty="0">
                <a:solidFill>
                  <a:srgbClr val="001F5F"/>
                </a:solidFill>
                <a:latin typeface="Arial"/>
                <a:cs typeface="Arial"/>
              </a:rPr>
              <a:t> </a:t>
            </a:r>
            <a:r>
              <a:rPr lang="en-US" sz="1800" b="1" spc="-40" dirty="0">
                <a:solidFill>
                  <a:srgbClr val="001F5F"/>
                </a:solidFill>
                <a:latin typeface="Arial"/>
                <a:cs typeface="Arial"/>
              </a:rPr>
              <a:t>July.</a:t>
            </a:r>
            <a:endParaRPr lang="en-US" sz="1800" dirty="0">
              <a:latin typeface="Arial"/>
              <a:cs typeface="Arial"/>
            </a:endParaRPr>
          </a:p>
        </p:txBody>
      </p:sp>
    </p:spTree>
    <p:extLst>
      <p:ext uri="{BB962C8B-B14F-4D97-AF65-F5344CB8AC3E}">
        <p14:creationId xmlns:p14="http://schemas.microsoft.com/office/powerpoint/2010/main" val="3643097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7060F5-7A10-E3B8-B105-867C9D7964E8}"/>
              </a:ext>
            </a:extLst>
          </p:cNvPr>
          <p:cNvSpPr>
            <a:spLocks noGrp="1"/>
          </p:cNvSpPr>
          <p:nvPr>
            <p:ph type="ctrTitle"/>
          </p:nvPr>
        </p:nvSpPr>
        <p:spPr>
          <a:xfrm>
            <a:off x="655264" y="720465"/>
            <a:ext cx="11139854" cy="930447"/>
          </a:xfrm>
        </p:spPr>
        <p:txBody>
          <a:bodyPr>
            <a:normAutofit/>
          </a:bodyPr>
          <a:lstStyle/>
          <a:p>
            <a:r>
              <a:rPr lang="en-US" dirty="0">
                <a:solidFill>
                  <a:srgbClr val="74A3D9"/>
                </a:solidFill>
              </a:rPr>
              <a:t>Reading </a:t>
            </a:r>
            <a:endParaRPr lang="en-GB" sz="5400" dirty="0">
              <a:solidFill>
                <a:srgbClr val="FFFFFF"/>
              </a:solidFill>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39F8A8E-F8B5-9A94-395C-6796CEC47D0D}"/>
              </a:ext>
            </a:extLst>
          </p:cNvPr>
          <p:cNvPicPr>
            <a:picLocks noChangeAspect="1"/>
          </p:cNvPicPr>
          <p:nvPr/>
        </p:nvPicPr>
        <p:blipFill>
          <a:blip r:embed="rId2"/>
          <a:stretch>
            <a:fillRect/>
          </a:stretch>
        </p:blipFill>
        <p:spPr>
          <a:xfrm>
            <a:off x="367282" y="2324120"/>
            <a:ext cx="2494685" cy="3542956"/>
          </a:xfrm>
          <a:prstGeom prst="rect">
            <a:avLst/>
          </a:prstGeom>
        </p:spPr>
      </p:pic>
      <p:pic>
        <p:nvPicPr>
          <p:cNvPr id="4" name="Picture 3">
            <a:extLst>
              <a:ext uri="{FF2B5EF4-FFF2-40B4-BE49-F238E27FC236}">
                <a16:creationId xmlns:a16="http://schemas.microsoft.com/office/drawing/2014/main" id="{5E866556-92A1-2500-1C67-557412DC6FF8}"/>
              </a:ext>
            </a:extLst>
          </p:cNvPr>
          <p:cNvPicPr>
            <a:picLocks noChangeAspect="1"/>
          </p:cNvPicPr>
          <p:nvPr/>
        </p:nvPicPr>
        <p:blipFill rotWithShape="1">
          <a:blip r:embed="rId3"/>
          <a:srcRect l="4642"/>
          <a:stretch/>
        </p:blipFill>
        <p:spPr>
          <a:xfrm>
            <a:off x="2861967" y="2564721"/>
            <a:ext cx="3048000" cy="3542956"/>
          </a:xfrm>
          <a:prstGeom prst="rect">
            <a:avLst/>
          </a:prstGeom>
        </p:spPr>
      </p:pic>
      <p:sp>
        <p:nvSpPr>
          <p:cNvPr id="5" name="TextBox 4">
            <a:extLst>
              <a:ext uri="{FF2B5EF4-FFF2-40B4-BE49-F238E27FC236}">
                <a16:creationId xmlns:a16="http://schemas.microsoft.com/office/drawing/2014/main" id="{142B8D8D-84AA-065A-EF8A-D2A8EA546301}"/>
              </a:ext>
            </a:extLst>
          </p:cNvPr>
          <p:cNvSpPr txBox="1"/>
          <p:nvPr/>
        </p:nvSpPr>
        <p:spPr>
          <a:xfrm>
            <a:off x="3724665" y="5728576"/>
            <a:ext cx="4576916" cy="276999"/>
          </a:xfrm>
          <a:prstGeom prst="rect">
            <a:avLst/>
          </a:prstGeom>
          <a:noFill/>
        </p:spPr>
        <p:txBody>
          <a:bodyPr wrap="square">
            <a:spAutoFit/>
          </a:bodyPr>
          <a:lstStyle/>
          <a:p>
            <a:pPr marL="12700">
              <a:spcBef>
                <a:spcPts val="100"/>
              </a:spcBef>
            </a:pPr>
            <a:r>
              <a:rPr lang="en-GB" sz="1200" b="1" dirty="0">
                <a:solidFill>
                  <a:srgbClr val="1F3863"/>
                </a:solidFill>
                <a:latin typeface="Arial"/>
                <a:cs typeface="Arial"/>
              </a:rPr>
              <a:t>60 minutes</a:t>
            </a:r>
            <a:endParaRPr lang="en-GB" sz="1200" b="1" spc="-490" dirty="0">
              <a:solidFill>
                <a:srgbClr val="1F3863"/>
              </a:solidFill>
              <a:latin typeface="Arial"/>
              <a:cs typeface="Arial"/>
            </a:endParaRPr>
          </a:p>
        </p:txBody>
      </p:sp>
      <p:pic>
        <p:nvPicPr>
          <p:cNvPr id="7" name="Picture 6">
            <a:extLst>
              <a:ext uri="{FF2B5EF4-FFF2-40B4-BE49-F238E27FC236}">
                <a16:creationId xmlns:a16="http://schemas.microsoft.com/office/drawing/2014/main" id="{619359F2-4389-CD29-4BDC-9515B931BA6C}"/>
              </a:ext>
            </a:extLst>
          </p:cNvPr>
          <p:cNvPicPr>
            <a:picLocks noChangeAspect="1"/>
          </p:cNvPicPr>
          <p:nvPr/>
        </p:nvPicPr>
        <p:blipFill>
          <a:blip r:embed="rId4"/>
          <a:stretch>
            <a:fillRect/>
          </a:stretch>
        </p:blipFill>
        <p:spPr>
          <a:xfrm>
            <a:off x="6569676" y="3932781"/>
            <a:ext cx="4998717" cy="2805854"/>
          </a:xfrm>
          <a:prstGeom prst="rect">
            <a:avLst/>
          </a:prstGeom>
        </p:spPr>
      </p:pic>
      <p:sp>
        <p:nvSpPr>
          <p:cNvPr id="11" name="TextBox 10">
            <a:extLst>
              <a:ext uri="{FF2B5EF4-FFF2-40B4-BE49-F238E27FC236}">
                <a16:creationId xmlns:a16="http://schemas.microsoft.com/office/drawing/2014/main" id="{35109EE8-A387-9B18-D2ED-5CD4A7D2F3F2}"/>
              </a:ext>
            </a:extLst>
          </p:cNvPr>
          <p:cNvSpPr txBox="1"/>
          <p:nvPr/>
        </p:nvSpPr>
        <p:spPr>
          <a:xfrm>
            <a:off x="6322590" y="2324120"/>
            <a:ext cx="6096000" cy="1754326"/>
          </a:xfrm>
          <a:prstGeom prst="rect">
            <a:avLst/>
          </a:prstGeom>
          <a:noFill/>
        </p:spPr>
        <p:txBody>
          <a:bodyPr wrap="square">
            <a:spAutoFit/>
          </a:bodyPr>
          <a:lstStyle/>
          <a:p>
            <a:r>
              <a:rPr lang="en-US" sz="1800" dirty="0">
                <a:solidFill>
                  <a:srgbClr val="002060"/>
                </a:solidFill>
                <a:latin typeface="Arial" panose="020B0604020202020204" pitchFamily="34" charset="0"/>
                <a:cs typeface="Arial" panose="020B0604020202020204" pitchFamily="34" charset="0"/>
              </a:rPr>
              <a:t>The reading paper is designed to assess pupils’ knowledge and understanding of:</a:t>
            </a:r>
          </a:p>
          <a:p>
            <a:pPr marL="285750" indent="-285750">
              <a:buFont typeface="Arial" panose="020B0604020202020204" pitchFamily="34" charset="0"/>
              <a:buChar char="•"/>
            </a:pPr>
            <a:r>
              <a:rPr lang="en-US" sz="1800" b="1" dirty="0">
                <a:solidFill>
                  <a:srgbClr val="002060"/>
                </a:solidFill>
                <a:latin typeface="Arial" panose="020B0604020202020204" pitchFamily="34" charset="0"/>
                <a:cs typeface="Arial" panose="020B0604020202020204" pitchFamily="34" charset="0"/>
              </a:rPr>
              <a:t>Vocabulary</a:t>
            </a:r>
          </a:p>
          <a:p>
            <a:pPr marL="285750" indent="-285750">
              <a:buFont typeface="Arial" panose="020B0604020202020204" pitchFamily="34" charset="0"/>
              <a:buChar char="•"/>
            </a:pPr>
            <a:r>
              <a:rPr lang="en-US" sz="1800" b="1" dirty="0">
                <a:solidFill>
                  <a:srgbClr val="002060"/>
                </a:solidFill>
                <a:latin typeface="Arial" panose="020B0604020202020204" pitchFamily="34" charset="0"/>
                <a:cs typeface="Arial" panose="020B0604020202020204" pitchFamily="34" charset="0"/>
              </a:rPr>
              <a:t>Inference</a:t>
            </a:r>
            <a:r>
              <a:rPr lang="en-US" sz="1800" dirty="0">
                <a:solidFill>
                  <a:srgbClr val="002060"/>
                </a:solidFill>
                <a:latin typeface="Arial" panose="020B0604020202020204" pitchFamily="34" charset="0"/>
                <a:cs typeface="Arial" panose="020B0604020202020204" pitchFamily="34" charset="0"/>
              </a:rPr>
              <a:t> (ability to deduce answers using words and phrases as evidence)</a:t>
            </a:r>
          </a:p>
          <a:p>
            <a:pPr marL="285750" indent="-285750">
              <a:buFont typeface="Arial" panose="020B0604020202020204" pitchFamily="34" charset="0"/>
              <a:buChar char="•"/>
            </a:pPr>
            <a:r>
              <a:rPr lang="en-US" sz="1800" b="1" dirty="0">
                <a:solidFill>
                  <a:srgbClr val="002060"/>
                </a:solidFill>
                <a:latin typeface="Arial" panose="020B0604020202020204" pitchFamily="34" charset="0"/>
                <a:cs typeface="Arial" panose="020B0604020202020204" pitchFamily="34" charset="0"/>
              </a:rPr>
              <a:t>Retrieval</a:t>
            </a:r>
            <a:r>
              <a:rPr lang="en-US" sz="1800" dirty="0">
                <a:solidFill>
                  <a:srgbClr val="002060"/>
                </a:solidFill>
                <a:latin typeface="Arial" panose="020B0604020202020204" pitchFamily="34" charset="0"/>
                <a:cs typeface="Arial" panose="020B0604020202020204" pitchFamily="34" charset="0"/>
              </a:rPr>
              <a:t> (finding literal answers from the text)</a:t>
            </a:r>
          </a:p>
        </p:txBody>
      </p:sp>
    </p:spTree>
    <p:extLst>
      <p:ext uri="{BB962C8B-B14F-4D97-AF65-F5344CB8AC3E}">
        <p14:creationId xmlns:p14="http://schemas.microsoft.com/office/powerpoint/2010/main" val="1180569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7060F5-7A10-E3B8-B105-867C9D7964E8}"/>
              </a:ext>
            </a:extLst>
          </p:cNvPr>
          <p:cNvSpPr>
            <a:spLocks noGrp="1"/>
          </p:cNvSpPr>
          <p:nvPr>
            <p:ph type="ctrTitle"/>
          </p:nvPr>
        </p:nvSpPr>
        <p:spPr>
          <a:xfrm>
            <a:off x="655264" y="720465"/>
            <a:ext cx="11139854" cy="930447"/>
          </a:xfrm>
        </p:spPr>
        <p:txBody>
          <a:bodyPr>
            <a:normAutofit/>
          </a:bodyPr>
          <a:lstStyle/>
          <a:p>
            <a:r>
              <a:rPr lang="en-US" dirty="0" err="1">
                <a:solidFill>
                  <a:srgbClr val="74A3D9"/>
                </a:solidFill>
              </a:rPr>
              <a:t>SPaG</a:t>
            </a:r>
            <a:endParaRPr lang="en-GB" sz="5400" dirty="0">
              <a:solidFill>
                <a:srgbClr val="FFFFFF"/>
              </a:solidFill>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5109EE8-A387-9B18-D2ED-5CD4A7D2F3F2}"/>
              </a:ext>
            </a:extLst>
          </p:cNvPr>
          <p:cNvSpPr txBox="1"/>
          <p:nvPr/>
        </p:nvSpPr>
        <p:spPr>
          <a:xfrm>
            <a:off x="6225191" y="2296158"/>
            <a:ext cx="6096000" cy="1754326"/>
          </a:xfrm>
          <a:prstGeom prst="rect">
            <a:avLst/>
          </a:prstGeom>
          <a:noFill/>
        </p:spPr>
        <p:txBody>
          <a:bodyPr wrap="square">
            <a:spAutoFit/>
          </a:bodyPr>
          <a:lstStyle/>
          <a:p>
            <a:r>
              <a:rPr lang="en-US" sz="1800" dirty="0">
                <a:solidFill>
                  <a:srgbClr val="002060"/>
                </a:solidFill>
                <a:latin typeface="Arial" panose="020B0604020202020204" pitchFamily="34" charset="0"/>
                <a:cs typeface="Arial" panose="020B0604020202020204" pitchFamily="34" charset="0"/>
              </a:rPr>
              <a:t>The </a:t>
            </a:r>
            <a:r>
              <a:rPr lang="en-US" sz="1800" dirty="0" err="1">
                <a:solidFill>
                  <a:srgbClr val="002060"/>
                </a:solidFill>
                <a:latin typeface="Arial" panose="020B0604020202020204" pitchFamily="34" charset="0"/>
                <a:cs typeface="Arial" panose="020B0604020202020204" pitchFamily="34" charset="0"/>
              </a:rPr>
              <a:t>SPaG</a:t>
            </a:r>
            <a:r>
              <a:rPr lang="en-US" sz="1800" dirty="0">
                <a:solidFill>
                  <a:srgbClr val="002060"/>
                </a:solidFill>
                <a:latin typeface="Arial" panose="020B0604020202020204" pitchFamily="34" charset="0"/>
                <a:cs typeface="Arial" panose="020B0604020202020204" pitchFamily="34" charset="0"/>
              </a:rPr>
              <a:t> paper assesses pupils’ on a variety of areas.</a:t>
            </a:r>
          </a:p>
          <a:p>
            <a:endParaRPr lang="en-US"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E</a:t>
            </a:r>
            <a:r>
              <a:rPr lang="en-US" sz="1800" dirty="0">
                <a:solidFill>
                  <a:srgbClr val="002060"/>
                </a:solidFill>
                <a:latin typeface="Arial" panose="020B0604020202020204" pitchFamily="34" charset="0"/>
                <a:cs typeface="Arial" panose="020B0604020202020204" pitchFamily="34" charset="0"/>
              </a:rPr>
              <a:t>xample questions could include use of standard English, use of suffixes, identification of parts of speech, tenses, basic punctuation including commas and full stops, use of apostrophes.</a:t>
            </a:r>
          </a:p>
        </p:txBody>
      </p:sp>
      <p:pic>
        <p:nvPicPr>
          <p:cNvPr id="6" name="Picture 5">
            <a:extLst>
              <a:ext uri="{FF2B5EF4-FFF2-40B4-BE49-F238E27FC236}">
                <a16:creationId xmlns:a16="http://schemas.microsoft.com/office/drawing/2014/main" id="{314BA07A-B515-7E4C-AF8D-309FBA481C64}"/>
              </a:ext>
            </a:extLst>
          </p:cNvPr>
          <p:cNvPicPr>
            <a:picLocks noChangeAspect="1"/>
          </p:cNvPicPr>
          <p:nvPr/>
        </p:nvPicPr>
        <p:blipFill>
          <a:blip r:embed="rId2"/>
          <a:stretch>
            <a:fillRect/>
          </a:stretch>
        </p:blipFill>
        <p:spPr>
          <a:xfrm>
            <a:off x="142344" y="2188892"/>
            <a:ext cx="3006872" cy="3208516"/>
          </a:xfrm>
          <a:prstGeom prst="rect">
            <a:avLst/>
          </a:prstGeom>
        </p:spPr>
      </p:pic>
      <p:pic>
        <p:nvPicPr>
          <p:cNvPr id="8" name="Picture 7">
            <a:extLst>
              <a:ext uri="{FF2B5EF4-FFF2-40B4-BE49-F238E27FC236}">
                <a16:creationId xmlns:a16="http://schemas.microsoft.com/office/drawing/2014/main" id="{C217FB4F-82CA-6772-E2F4-C858F7FEBB62}"/>
              </a:ext>
            </a:extLst>
          </p:cNvPr>
          <p:cNvPicPr>
            <a:picLocks noChangeAspect="1"/>
          </p:cNvPicPr>
          <p:nvPr/>
        </p:nvPicPr>
        <p:blipFill>
          <a:blip r:embed="rId3"/>
          <a:stretch>
            <a:fillRect/>
          </a:stretch>
        </p:blipFill>
        <p:spPr>
          <a:xfrm>
            <a:off x="3149216" y="3592374"/>
            <a:ext cx="3006874" cy="3265626"/>
          </a:xfrm>
          <a:prstGeom prst="rect">
            <a:avLst/>
          </a:prstGeom>
        </p:spPr>
      </p:pic>
      <p:pic>
        <p:nvPicPr>
          <p:cNvPr id="9" name="Picture 8">
            <a:extLst>
              <a:ext uri="{FF2B5EF4-FFF2-40B4-BE49-F238E27FC236}">
                <a16:creationId xmlns:a16="http://schemas.microsoft.com/office/drawing/2014/main" id="{E68106C5-DBEF-C3EE-1032-DEE175F0A310}"/>
              </a:ext>
            </a:extLst>
          </p:cNvPr>
          <p:cNvPicPr>
            <a:picLocks noChangeAspect="1"/>
          </p:cNvPicPr>
          <p:nvPr/>
        </p:nvPicPr>
        <p:blipFill>
          <a:blip r:embed="rId4"/>
          <a:stretch>
            <a:fillRect/>
          </a:stretch>
        </p:blipFill>
        <p:spPr>
          <a:xfrm>
            <a:off x="1373007" y="5171986"/>
            <a:ext cx="609653" cy="205758"/>
          </a:xfrm>
          <a:prstGeom prst="rect">
            <a:avLst/>
          </a:prstGeom>
        </p:spPr>
      </p:pic>
      <p:pic>
        <p:nvPicPr>
          <p:cNvPr id="13" name="Picture 12">
            <a:extLst>
              <a:ext uri="{FF2B5EF4-FFF2-40B4-BE49-F238E27FC236}">
                <a16:creationId xmlns:a16="http://schemas.microsoft.com/office/drawing/2014/main" id="{B37538E6-5965-176B-AD1D-0BFC93E3CFDB}"/>
              </a:ext>
            </a:extLst>
          </p:cNvPr>
          <p:cNvPicPr>
            <a:picLocks noChangeAspect="1"/>
          </p:cNvPicPr>
          <p:nvPr/>
        </p:nvPicPr>
        <p:blipFill>
          <a:blip r:embed="rId5"/>
          <a:stretch>
            <a:fillRect/>
          </a:stretch>
        </p:blipFill>
        <p:spPr>
          <a:xfrm>
            <a:off x="4652653" y="6525257"/>
            <a:ext cx="571550" cy="213378"/>
          </a:xfrm>
          <a:prstGeom prst="rect">
            <a:avLst/>
          </a:prstGeom>
        </p:spPr>
      </p:pic>
      <p:pic>
        <p:nvPicPr>
          <p:cNvPr id="15" name="object 2">
            <a:extLst>
              <a:ext uri="{FF2B5EF4-FFF2-40B4-BE49-F238E27FC236}">
                <a16:creationId xmlns:a16="http://schemas.microsoft.com/office/drawing/2014/main" id="{67A56F23-90B8-55FA-2FEB-6F7270535CE5}"/>
              </a:ext>
            </a:extLst>
          </p:cNvPr>
          <p:cNvPicPr/>
          <p:nvPr/>
        </p:nvPicPr>
        <p:blipFill rotWithShape="1">
          <a:blip r:embed="rId6" cstate="print"/>
          <a:srcRect t="12658"/>
          <a:stretch/>
        </p:blipFill>
        <p:spPr>
          <a:xfrm>
            <a:off x="6727640" y="4222012"/>
            <a:ext cx="4660396" cy="2635988"/>
          </a:xfrm>
          <a:prstGeom prst="rect">
            <a:avLst/>
          </a:prstGeom>
        </p:spPr>
      </p:pic>
      <p:sp>
        <p:nvSpPr>
          <p:cNvPr id="17" name="TextBox 16">
            <a:extLst>
              <a:ext uri="{FF2B5EF4-FFF2-40B4-BE49-F238E27FC236}">
                <a16:creationId xmlns:a16="http://schemas.microsoft.com/office/drawing/2014/main" id="{19F5653F-5FB4-692F-5E86-267C57AF5DD6}"/>
              </a:ext>
            </a:extLst>
          </p:cNvPr>
          <p:cNvSpPr txBox="1"/>
          <p:nvPr/>
        </p:nvSpPr>
        <p:spPr>
          <a:xfrm>
            <a:off x="4420377" y="1601634"/>
            <a:ext cx="6209522" cy="369332"/>
          </a:xfrm>
          <a:prstGeom prst="rect">
            <a:avLst/>
          </a:prstGeom>
          <a:noFill/>
        </p:spPr>
        <p:txBody>
          <a:bodyPr wrap="square">
            <a:spAutoFit/>
          </a:bodyPr>
          <a:lstStyle/>
          <a:p>
            <a:r>
              <a:rPr lang="en-US" sz="1800" dirty="0">
                <a:solidFill>
                  <a:srgbClr val="74A3D9"/>
                </a:solidFill>
              </a:rPr>
              <a:t>spelling, punctuation and grammar</a:t>
            </a:r>
            <a:endParaRPr lang="en-GB" dirty="0"/>
          </a:p>
        </p:txBody>
      </p:sp>
    </p:spTree>
    <p:extLst>
      <p:ext uri="{BB962C8B-B14F-4D97-AF65-F5344CB8AC3E}">
        <p14:creationId xmlns:p14="http://schemas.microsoft.com/office/powerpoint/2010/main" val="27557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7060F5-7A10-E3B8-B105-867C9D7964E8}"/>
              </a:ext>
            </a:extLst>
          </p:cNvPr>
          <p:cNvSpPr>
            <a:spLocks noGrp="1"/>
          </p:cNvSpPr>
          <p:nvPr>
            <p:ph type="ctrTitle"/>
          </p:nvPr>
        </p:nvSpPr>
        <p:spPr>
          <a:xfrm>
            <a:off x="655264" y="720465"/>
            <a:ext cx="11139854" cy="930447"/>
          </a:xfrm>
        </p:spPr>
        <p:txBody>
          <a:bodyPr>
            <a:normAutofit/>
          </a:bodyPr>
          <a:lstStyle/>
          <a:p>
            <a:r>
              <a:rPr lang="en-US" dirty="0" err="1">
                <a:solidFill>
                  <a:srgbClr val="74A3D9"/>
                </a:solidFill>
              </a:rPr>
              <a:t>Maths</a:t>
            </a:r>
            <a:endParaRPr lang="en-GB" sz="5400" dirty="0">
              <a:solidFill>
                <a:srgbClr val="FFFFFF"/>
              </a:solidFill>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9F5653F-5FB4-692F-5E86-267C57AF5DD6}"/>
              </a:ext>
            </a:extLst>
          </p:cNvPr>
          <p:cNvSpPr txBox="1"/>
          <p:nvPr/>
        </p:nvSpPr>
        <p:spPr>
          <a:xfrm>
            <a:off x="4420377" y="1601634"/>
            <a:ext cx="6209522" cy="369332"/>
          </a:xfrm>
          <a:prstGeom prst="rect">
            <a:avLst/>
          </a:prstGeom>
          <a:noFill/>
        </p:spPr>
        <p:txBody>
          <a:bodyPr wrap="square">
            <a:spAutoFit/>
          </a:bodyPr>
          <a:lstStyle/>
          <a:p>
            <a:r>
              <a:rPr lang="en-US" sz="1800" dirty="0">
                <a:solidFill>
                  <a:srgbClr val="74A3D9"/>
                </a:solidFill>
              </a:rPr>
              <a:t>arithmetic, problem solving and reasoning</a:t>
            </a:r>
            <a:endParaRPr lang="en-GB" dirty="0"/>
          </a:p>
        </p:txBody>
      </p:sp>
      <p:pic>
        <p:nvPicPr>
          <p:cNvPr id="3" name="Picture 2">
            <a:extLst>
              <a:ext uri="{FF2B5EF4-FFF2-40B4-BE49-F238E27FC236}">
                <a16:creationId xmlns:a16="http://schemas.microsoft.com/office/drawing/2014/main" id="{AD552796-4F53-2402-F2EB-9EC3139F7C3E}"/>
              </a:ext>
            </a:extLst>
          </p:cNvPr>
          <p:cNvPicPr>
            <a:picLocks noChangeAspect="1"/>
          </p:cNvPicPr>
          <p:nvPr/>
        </p:nvPicPr>
        <p:blipFill>
          <a:blip r:embed="rId2"/>
          <a:stretch>
            <a:fillRect/>
          </a:stretch>
        </p:blipFill>
        <p:spPr>
          <a:xfrm>
            <a:off x="36195" y="1964558"/>
            <a:ext cx="2488060" cy="2768813"/>
          </a:xfrm>
          <a:prstGeom prst="rect">
            <a:avLst/>
          </a:prstGeom>
        </p:spPr>
      </p:pic>
      <p:pic>
        <p:nvPicPr>
          <p:cNvPr id="4" name="Picture 3">
            <a:extLst>
              <a:ext uri="{FF2B5EF4-FFF2-40B4-BE49-F238E27FC236}">
                <a16:creationId xmlns:a16="http://schemas.microsoft.com/office/drawing/2014/main" id="{9697A311-B58D-38CA-5629-558BFEF34814}"/>
              </a:ext>
            </a:extLst>
          </p:cNvPr>
          <p:cNvPicPr>
            <a:picLocks noChangeAspect="1"/>
          </p:cNvPicPr>
          <p:nvPr/>
        </p:nvPicPr>
        <p:blipFill>
          <a:blip r:embed="rId3"/>
          <a:stretch>
            <a:fillRect/>
          </a:stretch>
        </p:blipFill>
        <p:spPr>
          <a:xfrm>
            <a:off x="1668648" y="2826438"/>
            <a:ext cx="2634405" cy="2768813"/>
          </a:xfrm>
          <a:prstGeom prst="rect">
            <a:avLst/>
          </a:prstGeom>
        </p:spPr>
      </p:pic>
      <p:pic>
        <p:nvPicPr>
          <p:cNvPr id="5" name="Picture 4">
            <a:extLst>
              <a:ext uri="{FF2B5EF4-FFF2-40B4-BE49-F238E27FC236}">
                <a16:creationId xmlns:a16="http://schemas.microsoft.com/office/drawing/2014/main" id="{60556D12-E250-B152-350F-9C81B163A6EC}"/>
              </a:ext>
            </a:extLst>
          </p:cNvPr>
          <p:cNvPicPr>
            <a:picLocks noChangeAspect="1"/>
          </p:cNvPicPr>
          <p:nvPr/>
        </p:nvPicPr>
        <p:blipFill rotWithShape="1">
          <a:blip r:embed="rId4"/>
          <a:srcRect b="8818"/>
          <a:stretch/>
        </p:blipFill>
        <p:spPr>
          <a:xfrm>
            <a:off x="3557396" y="3646145"/>
            <a:ext cx="2558882" cy="2608291"/>
          </a:xfrm>
          <a:prstGeom prst="rect">
            <a:avLst/>
          </a:prstGeom>
        </p:spPr>
      </p:pic>
      <p:pic>
        <p:nvPicPr>
          <p:cNvPr id="7" name="Picture 6">
            <a:extLst>
              <a:ext uri="{FF2B5EF4-FFF2-40B4-BE49-F238E27FC236}">
                <a16:creationId xmlns:a16="http://schemas.microsoft.com/office/drawing/2014/main" id="{FAFE32BE-6F84-81CD-35A3-AEB8BE1D9B5B}"/>
              </a:ext>
            </a:extLst>
          </p:cNvPr>
          <p:cNvPicPr>
            <a:picLocks noChangeAspect="1"/>
          </p:cNvPicPr>
          <p:nvPr/>
        </p:nvPicPr>
        <p:blipFill>
          <a:blip r:embed="rId5"/>
          <a:stretch>
            <a:fillRect/>
          </a:stretch>
        </p:blipFill>
        <p:spPr>
          <a:xfrm>
            <a:off x="593025" y="4528988"/>
            <a:ext cx="716342" cy="198137"/>
          </a:xfrm>
          <a:prstGeom prst="rect">
            <a:avLst/>
          </a:prstGeom>
        </p:spPr>
      </p:pic>
      <p:pic>
        <p:nvPicPr>
          <p:cNvPr id="16" name="Picture 15">
            <a:extLst>
              <a:ext uri="{FF2B5EF4-FFF2-40B4-BE49-F238E27FC236}">
                <a16:creationId xmlns:a16="http://schemas.microsoft.com/office/drawing/2014/main" id="{AE29226F-3414-C805-F979-9BF9B2110D32}"/>
              </a:ext>
            </a:extLst>
          </p:cNvPr>
          <p:cNvPicPr>
            <a:picLocks noChangeAspect="1"/>
          </p:cNvPicPr>
          <p:nvPr/>
        </p:nvPicPr>
        <p:blipFill>
          <a:blip r:embed="rId6"/>
          <a:stretch>
            <a:fillRect/>
          </a:stretch>
        </p:blipFill>
        <p:spPr>
          <a:xfrm>
            <a:off x="2595014" y="5492372"/>
            <a:ext cx="731583" cy="205758"/>
          </a:xfrm>
          <a:prstGeom prst="rect">
            <a:avLst/>
          </a:prstGeom>
        </p:spPr>
      </p:pic>
      <p:pic>
        <p:nvPicPr>
          <p:cNvPr id="18" name="Picture 17">
            <a:extLst>
              <a:ext uri="{FF2B5EF4-FFF2-40B4-BE49-F238E27FC236}">
                <a16:creationId xmlns:a16="http://schemas.microsoft.com/office/drawing/2014/main" id="{61BBB491-4B89-DEAF-BA39-AE2D692ABA37}"/>
              </a:ext>
            </a:extLst>
          </p:cNvPr>
          <p:cNvPicPr>
            <a:picLocks noChangeAspect="1"/>
          </p:cNvPicPr>
          <p:nvPr/>
        </p:nvPicPr>
        <p:blipFill>
          <a:blip r:embed="rId6"/>
          <a:stretch>
            <a:fillRect/>
          </a:stretch>
        </p:blipFill>
        <p:spPr>
          <a:xfrm>
            <a:off x="4788105" y="6254436"/>
            <a:ext cx="731583" cy="205758"/>
          </a:xfrm>
          <a:prstGeom prst="rect">
            <a:avLst/>
          </a:prstGeom>
        </p:spPr>
      </p:pic>
      <p:pic>
        <p:nvPicPr>
          <p:cNvPr id="19" name="object 2">
            <a:extLst>
              <a:ext uri="{FF2B5EF4-FFF2-40B4-BE49-F238E27FC236}">
                <a16:creationId xmlns:a16="http://schemas.microsoft.com/office/drawing/2014/main" id="{31E9DBDA-5A07-1726-48F2-72BFC24E71BA}"/>
              </a:ext>
            </a:extLst>
          </p:cNvPr>
          <p:cNvPicPr/>
          <p:nvPr/>
        </p:nvPicPr>
        <p:blipFill rotWithShape="1">
          <a:blip r:embed="rId7" cstate="print"/>
          <a:srcRect l="7215" t="22056" r="7785" b="14610"/>
          <a:stretch/>
        </p:blipFill>
        <p:spPr>
          <a:xfrm>
            <a:off x="36195" y="5889523"/>
            <a:ext cx="2313715" cy="796670"/>
          </a:xfrm>
          <a:prstGeom prst="rect">
            <a:avLst/>
          </a:prstGeom>
        </p:spPr>
      </p:pic>
      <p:sp>
        <p:nvSpPr>
          <p:cNvPr id="23" name="TextBox 22">
            <a:extLst>
              <a:ext uri="{FF2B5EF4-FFF2-40B4-BE49-F238E27FC236}">
                <a16:creationId xmlns:a16="http://schemas.microsoft.com/office/drawing/2014/main" id="{F36B5DB0-D4AE-2EE2-29C3-97F8D48E7FFA}"/>
              </a:ext>
            </a:extLst>
          </p:cNvPr>
          <p:cNvSpPr txBox="1"/>
          <p:nvPr/>
        </p:nvSpPr>
        <p:spPr>
          <a:xfrm>
            <a:off x="6225191" y="2242553"/>
            <a:ext cx="6096000" cy="4247317"/>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is designed to assess pupils’ on how confident they are with the range of mathematical operations, their mathematical fluency, their ability to solve problems and their mathematical reasoning. They will be tested on the following eight topics: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Number and place value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Calculations (addition, subtraction, multiplication and division)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Fractions, decimals and percentages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Ratio and proportion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Algebra</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Measurement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Geometry (properties of shapes, position and direction)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Statistics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378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7060F5-7A10-E3B8-B105-867C9D7964E8}"/>
              </a:ext>
            </a:extLst>
          </p:cNvPr>
          <p:cNvSpPr>
            <a:spLocks noGrp="1"/>
          </p:cNvSpPr>
          <p:nvPr>
            <p:ph type="ctrTitle"/>
          </p:nvPr>
        </p:nvSpPr>
        <p:spPr>
          <a:xfrm>
            <a:off x="655264" y="720465"/>
            <a:ext cx="11139854" cy="930447"/>
          </a:xfrm>
        </p:spPr>
        <p:txBody>
          <a:bodyPr>
            <a:normAutofit/>
          </a:bodyPr>
          <a:lstStyle/>
          <a:p>
            <a:r>
              <a:rPr lang="en-US" dirty="0">
                <a:solidFill>
                  <a:srgbClr val="74A3D9"/>
                </a:solidFill>
              </a:rPr>
              <a:t>Writing and Science</a:t>
            </a:r>
            <a:endParaRPr lang="en-GB" sz="5400" dirty="0">
              <a:solidFill>
                <a:srgbClr val="FFFFFF"/>
              </a:solidFill>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36B5DB0-D4AE-2EE2-29C3-97F8D48E7FFA}"/>
              </a:ext>
            </a:extLst>
          </p:cNvPr>
          <p:cNvSpPr txBox="1"/>
          <p:nvPr/>
        </p:nvSpPr>
        <p:spPr>
          <a:xfrm>
            <a:off x="2153266" y="2532810"/>
            <a:ext cx="8278760" cy="3785652"/>
          </a:xfrm>
          <a:prstGeom prst="rect">
            <a:avLst/>
          </a:prstGeom>
          <a:solidFill>
            <a:schemeClr val="bg1"/>
          </a:solidFill>
        </p:spPr>
        <p:txBody>
          <a:bodyPr wrap="square">
            <a:spAutoFit/>
          </a:bodyPr>
          <a:lstStyle/>
          <a:p>
            <a:r>
              <a:rPr lang="en-US" sz="2400" dirty="0">
                <a:latin typeface="Arial" panose="020B0604020202020204" pitchFamily="34" charset="0"/>
                <a:cs typeface="Arial" panose="020B0604020202020204" pitchFamily="34" charset="0"/>
              </a:rPr>
              <a:t>There are no writing or science SATS test.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 judgement is made in the following ways:</a:t>
            </a:r>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teacher judgement</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moderation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Final judgements will be reported to parents at the same time as the other assessment results.</a:t>
            </a:r>
          </a:p>
        </p:txBody>
      </p:sp>
    </p:spTree>
    <p:extLst>
      <p:ext uri="{BB962C8B-B14F-4D97-AF65-F5344CB8AC3E}">
        <p14:creationId xmlns:p14="http://schemas.microsoft.com/office/powerpoint/2010/main" val="1830129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7060F5-7A10-E3B8-B105-867C9D7964E8}"/>
              </a:ext>
            </a:extLst>
          </p:cNvPr>
          <p:cNvSpPr>
            <a:spLocks noGrp="1"/>
          </p:cNvSpPr>
          <p:nvPr>
            <p:ph type="ctrTitle"/>
          </p:nvPr>
        </p:nvSpPr>
        <p:spPr>
          <a:xfrm>
            <a:off x="655264" y="720465"/>
            <a:ext cx="11139854" cy="930447"/>
          </a:xfrm>
        </p:spPr>
        <p:txBody>
          <a:bodyPr>
            <a:normAutofit/>
          </a:bodyPr>
          <a:lstStyle/>
          <a:p>
            <a:r>
              <a:rPr lang="en-US" dirty="0">
                <a:solidFill>
                  <a:srgbClr val="74A3D9"/>
                </a:solidFill>
              </a:rPr>
              <a:t>How we are helping your child.</a:t>
            </a:r>
            <a:endParaRPr lang="en-GB" sz="5400" dirty="0">
              <a:solidFill>
                <a:srgbClr val="FFFFFF"/>
              </a:solidFill>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36B5DB0-D4AE-2EE2-29C3-97F8D48E7FFA}"/>
              </a:ext>
            </a:extLst>
          </p:cNvPr>
          <p:cNvSpPr txBox="1"/>
          <p:nvPr/>
        </p:nvSpPr>
        <p:spPr>
          <a:xfrm>
            <a:off x="136946" y="2926457"/>
            <a:ext cx="5904598" cy="2308324"/>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We do not put pressure on the children as we do not want them to feel worried or pressured about SATS. </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dirty="0">
                <a:solidFill>
                  <a:srgbClr val="00B050"/>
                </a:solidFill>
                <a:latin typeface="Arial" panose="020B0604020202020204" pitchFamily="34" charset="0"/>
                <a:cs typeface="Arial" panose="020B0604020202020204" pitchFamily="34" charset="0"/>
              </a:rPr>
              <a:t>All that  is asked is that they try their best.</a:t>
            </a:r>
          </a:p>
          <a:p>
            <a:endParaRPr lang="en-US"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C1ADF0E-7D8A-3190-BAD6-803511C6DF8B}"/>
              </a:ext>
            </a:extLst>
          </p:cNvPr>
          <p:cNvSpPr txBox="1"/>
          <p:nvPr/>
        </p:nvSpPr>
        <p:spPr>
          <a:xfrm>
            <a:off x="6225191" y="2532810"/>
            <a:ext cx="5829861" cy="452431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We offer:</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classroom support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booster groups (in and out of school)</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targeted homework</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revision guidance and support</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mock SATS tests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Children will be invited to attend a special year 6 breakfast club, so they are in school and settled for their tests.</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564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7060F5-7A10-E3B8-B105-867C9D7964E8}"/>
              </a:ext>
            </a:extLst>
          </p:cNvPr>
          <p:cNvSpPr>
            <a:spLocks noGrp="1"/>
          </p:cNvSpPr>
          <p:nvPr>
            <p:ph type="ctrTitle"/>
          </p:nvPr>
        </p:nvSpPr>
        <p:spPr>
          <a:xfrm>
            <a:off x="655264" y="720465"/>
            <a:ext cx="11139854" cy="930447"/>
          </a:xfrm>
        </p:spPr>
        <p:txBody>
          <a:bodyPr>
            <a:normAutofit/>
          </a:bodyPr>
          <a:lstStyle/>
          <a:p>
            <a:r>
              <a:rPr lang="en-US" dirty="0">
                <a:solidFill>
                  <a:srgbClr val="74A3D9"/>
                </a:solidFill>
              </a:rPr>
              <a:t>How you can help your child.</a:t>
            </a:r>
            <a:endParaRPr lang="en-GB" sz="5400" dirty="0">
              <a:solidFill>
                <a:srgbClr val="FFFFFF"/>
              </a:solidFill>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36B5DB0-D4AE-2EE2-29C3-97F8D48E7FFA}"/>
              </a:ext>
            </a:extLst>
          </p:cNvPr>
          <p:cNvSpPr txBox="1"/>
          <p:nvPr/>
        </p:nvSpPr>
        <p:spPr>
          <a:xfrm>
            <a:off x="238338" y="2324119"/>
            <a:ext cx="5480065" cy="4339650"/>
          </a:xfrm>
          <a:prstGeom prst="rect">
            <a:avLst/>
          </a:prstGeom>
          <a:noFill/>
        </p:spPr>
        <p:txBody>
          <a:bodyPr wrap="square">
            <a:spAutoFit/>
          </a:bodyPr>
          <a:lstStyle/>
          <a:p>
            <a:pPr marL="285750" indent="-285750">
              <a:buFont typeface="Arial" panose="020B0604020202020204" pitchFamily="34" charset="0"/>
              <a:buChar char="•"/>
            </a:pPr>
            <a:r>
              <a:rPr lang="en-US" sz="2400" dirty="0">
                <a:solidFill>
                  <a:schemeClr val="accent6"/>
                </a:solidFill>
                <a:latin typeface="Arial" panose="020B0604020202020204" pitchFamily="34" charset="0"/>
                <a:cs typeface="Arial" panose="020B0604020202020204" pitchFamily="34" charset="0"/>
              </a:rPr>
              <a:t>Help children to not feel worried or pressured about SATS. </a:t>
            </a:r>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rgbClr val="0070C0"/>
                </a:solidFill>
                <a:latin typeface="Arial" panose="020B0604020202020204" pitchFamily="34" charset="0"/>
                <a:cs typeface="Arial" panose="020B0604020202020204" pitchFamily="34" charset="0"/>
              </a:rPr>
              <a:t>Give lots of praise and encouragement!</a:t>
            </a:r>
          </a:p>
          <a:p>
            <a:pPr marL="285750" indent="-285750">
              <a:buFont typeface="Arial" panose="020B0604020202020204" pitchFamily="34" charset="0"/>
              <a:buChar char="•"/>
            </a:pPr>
            <a:endParaRPr lang="en-US" sz="2400" dirty="0">
              <a:solidFill>
                <a:schemeClr val="accent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chemeClr val="accent6"/>
                </a:solidFill>
                <a:latin typeface="Arial" panose="020B0604020202020204" pitchFamily="34" charset="0"/>
                <a:cs typeface="Arial" panose="020B0604020202020204" pitchFamily="34" charset="0"/>
              </a:rPr>
              <a:t>Help children to complete homework </a:t>
            </a:r>
          </a:p>
          <a:p>
            <a:pPr marL="285750" indent="-285750">
              <a:buFont typeface="Arial" panose="020B0604020202020204" pitchFamily="34" charset="0"/>
              <a:buChar char="•"/>
            </a:pPr>
            <a:endParaRPr lang="en-US" sz="2400" dirty="0">
              <a:solidFill>
                <a:schemeClr val="accent2">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rgbClr val="0070C0"/>
                </a:solidFill>
                <a:latin typeface="Arial" panose="020B0604020202020204" pitchFamily="34" charset="0"/>
                <a:cs typeface="Arial" panose="020B0604020202020204" pitchFamily="34" charset="0"/>
              </a:rPr>
              <a:t>Help children to </a:t>
            </a:r>
            <a:r>
              <a:rPr lang="en-US" sz="2400" dirty="0" err="1">
                <a:solidFill>
                  <a:srgbClr val="0070C0"/>
                </a:solidFill>
                <a:latin typeface="Arial" panose="020B0604020202020204" pitchFamily="34" charset="0"/>
                <a:cs typeface="Arial" panose="020B0604020202020204" pitchFamily="34" charset="0"/>
              </a:rPr>
              <a:t>organise</a:t>
            </a:r>
            <a:r>
              <a:rPr lang="en-US" sz="2400" dirty="0">
                <a:solidFill>
                  <a:srgbClr val="0070C0"/>
                </a:solidFill>
                <a:latin typeface="Arial" panose="020B0604020202020204" pitchFamily="34" charset="0"/>
                <a:cs typeface="Arial" panose="020B0604020202020204" pitchFamily="34" charset="0"/>
              </a:rPr>
              <a:t> a revision timetable. </a:t>
            </a:r>
          </a:p>
          <a:p>
            <a:pPr marL="285750" indent="-285750">
              <a:buFont typeface="Arial" panose="020B0604020202020204" pitchFamily="34" charset="0"/>
              <a:buChar char="•"/>
            </a:pPr>
            <a:endParaRPr lang="en-US" dirty="0">
              <a:solidFill>
                <a:schemeClr val="accent6">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8ADD5A8-5D42-B007-2790-81D44D24DBEA}"/>
              </a:ext>
            </a:extLst>
          </p:cNvPr>
          <p:cNvSpPr txBox="1"/>
          <p:nvPr/>
        </p:nvSpPr>
        <p:spPr>
          <a:xfrm>
            <a:off x="6310422" y="2231787"/>
            <a:ext cx="5480065" cy="4524315"/>
          </a:xfrm>
          <a:prstGeom prst="rect">
            <a:avLst/>
          </a:prstGeom>
          <a:noFill/>
        </p:spPr>
        <p:txBody>
          <a:bodyPr wrap="square">
            <a:spAutoFit/>
          </a:bodyPr>
          <a:lstStyle/>
          <a:p>
            <a:pPr marL="285750" indent="-285750">
              <a:buFont typeface="Arial" panose="020B0604020202020204" pitchFamily="34" charset="0"/>
              <a:buChar char="•"/>
            </a:pPr>
            <a:r>
              <a:rPr lang="en-US" sz="2400" dirty="0">
                <a:solidFill>
                  <a:schemeClr val="accent6"/>
                </a:solidFill>
                <a:latin typeface="Arial" panose="020B0604020202020204" pitchFamily="34" charset="0"/>
                <a:cs typeface="Arial" panose="020B0604020202020204" pitchFamily="34" charset="0"/>
              </a:rPr>
              <a:t>Help them to have early nights and a healthy diet.</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rgbClr val="0070C0"/>
                </a:solidFill>
                <a:latin typeface="Arial" panose="020B0604020202020204" pitchFamily="34" charset="0"/>
                <a:cs typeface="Arial" panose="020B0604020202020204" pitchFamily="34" charset="0"/>
              </a:rPr>
              <a:t>Help your child to have the best possible attendance at school.</a:t>
            </a:r>
          </a:p>
          <a:p>
            <a:pPr marL="285750" indent="-285750">
              <a:buFont typeface="Arial" panose="020B0604020202020204" pitchFamily="34" charset="0"/>
              <a:buChar char="•"/>
            </a:pPr>
            <a:endParaRPr lang="en-US" sz="2400"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chemeClr val="accent6"/>
                </a:solidFill>
                <a:latin typeface="Arial" panose="020B0604020202020204" pitchFamily="34" charset="0"/>
                <a:cs typeface="Arial" panose="020B0604020202020204" pitchFamily="34" charset="0"/>
              </a:rPr>
              <a:t>A good breakfast on the morning of the SATS.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962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7060F5-7A10-E3B8-B105-867C9D7964E8}"/>
              </a:ext>
            </a:extLst>
          </p:cNvPr>
          <p:cNvSpPr>
            <a:spLocks noGrp="1"/>
          </p:cNvSpPr>
          <p:nvPr>
            <p:ph type="ctrTitle"/>
          </p:nvPr>
        </p:nvSpPr>
        <p:spPr>
          <a:xfrm>
            <a:off x="655264" y="720465"/>
            <a:ext cx="11139854" cy="930447"/>
          </a:xfrm>
        </p:spPr>
        <p:txBody>
          <a:bodyPr>
            <a:normAutofit/>
          </a:bodyPr>
          <a:lstStyle/>
          <a:p>
            <a:r>
              <a:rPr lang="en-US" sz="5400" dirty="0">
                <a:solidFill>
                  <a:srgbClr val="74A3D9"/>
                </a:solidFill>
              </a:rPr>
              <a:t>When are the tests?</a:t>
            </a:r>
            <a:endParaRPr lang="en-GB" sz="5400" dirty="0">
              <a:solidFill>
                <a:srgbClr val="FFFFFF"/>
              </a:solidFill>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321F104-EE2A-A537-ED1E-8EF88674CAF8}"/>
              </a:ext>
            </a:extLst>
          </p:cNvPr>
          <p:cNvPicPr>
            <a:picLocks noChangeAspect="1"/>
          </p:cNvPicPr>
          <p:nvPr/>
        </p:nvPicPr>
        <p:blipFill>
          <a:blip r:embed="rId2"/>
          <a:stretch>
            <a:fillRect/>
          </a:stretch>
        </p:blipFill>
        <p:spPr>
          <a:xfrm>
            <a:off x="2230078" y="2200366"/>
            <a:ext cx="7610456" cy="4657634"/>
          </a:xfrm>
          <a:prstGeom prst="rect">
            <a:avLst/>
          </a:prstGeom>
        </p:spPr>
      </p:pic>
    </p:spTree>
    <p:extLst>
      <p:ext uri="{BB962C8B-B14F-4D97-AF65-F5344CB8AC3E}">
        <p14:creationId xmlns:p14="http://schemas.microsoft.com/office/powerpoint/2010/main" val="3095542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697</Words>
  <Application>Microsoft Office PowerPoint</Application>
  <PresentationFormat>Widescreen</PresentationFormat>
  <Paragraphs>99</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Nunito</vt:lpstr>
      <vt:lpstr>var(--fonts-body)</vt:lpstr>
      <vt:lpstr>Office Theme</vt:lpstr>
      <vt:lpstr>Year 6 SATS 2023 Standard Assessment Tests  </vt:lpstr>
      <vt:lpstr>What will be assessed?</vt:lpstr>
      <vt:lpstr>Reading </vt:lpstr>
      <vt:lpstr>SPaG</vt:lpstr>
      <vt:lpstr>Maths</vt:lpstr>
      <vt:lpstr>Writing and Science</vt:lpstr>
      <vt:lpstr>How we are helping your child.</vt:lpstr>
      <vt:lpstr>How you can help your child.</vt:lpstr>
      <vt:lpstr>When are the tests?</vt:lpstr>
      <vt:lpstr>Reporting Results</vt:lpstr>
      <vt:lpstr>Scaled Scores</vt:lpstr>
      <vt:lpstr>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2023</dc:title>
  <dc:creator>Reynolds, Beth</dc:creator>
  <cp:lastModifiedBy>Reynolds, Beth</cp:lastModifiedBy>
  <cp:revision>12</cp:revision>
  <dcterms:created xsi:type="dcterms:W3CDTF">2023-02-28T16:43:03Z</dcterms:created>
  <dcterms:modified xsi:type="dcterms:W3CDTF">2023-03-01T08:19:22Z</dcterms:modified>
</cp:coreProperties>
</file>