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7" r:id="rId9"/>
    <p:sldId id="264" r:id="rId10"/>
    <p:sldId id="270" r:id="rId11"/>
    <p:sldId id="266" r:id="rId12"/>
    <p:sldId id="265" r:id="rId13"/>
    <p:sldId id="263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1B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37BF41-94D1-4F6F-A107-2F6E822ABFD7}" v="263" dt="2023-01-11T16:41:22.5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82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1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6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7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1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5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4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2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6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7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7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16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9CA1971B-4996-4EBE-8D6D-EC189ED2E5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66BC19D-345B-44F1-9C83-BF33E813E6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id="{26EA66BE-BD48-45B8-BA7F-97F314939D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6647CFBB-2ACC-4077-A13D-1F2E05999E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107EF9EE-3F33-4539-8177-D71E72F5E8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405E2397-F650-4C1C-B578-97FD6F3937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42FE7DA1-B811-43C7-8E50-7B2DF23E6F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B7616D0D-5794-485D-A9BE-5D92D7FD45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1D6E3048-78E5-408A-ABD8-9966C2C326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9CAAB673-869C-4A2D-835F-616193D020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92BB43A7-0A0F-44A7-869D-4DA8D6CC9C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id="{A0BB11D3-367D-410D-9269-BA113F3AFA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290A697D-F22F-4C47-8B13-33D2CB9595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9C2DA68E-F04C-4BB8-80F9-F7BC04F9EF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4F6292C3-C924-4ADD-904C-2F58F2B488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A28BC4B6-8A2F-462B-904D-79A947AB69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7B8BFE53-E98F-4BCC-89B9-3E5AAC5C3A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0CCE652E-3498-4620-B8BE-125B957D7B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1">
              <a:extLst>
                <a:ext uri="{FF2B5EF4-FFF2-40B4-BE49-F238E27FC236}">
                  <a16:creationId xmlns:a16="http://schemas.microsoft.com/office/drawing/2014/main" id="{DA5F56C4-1481-46BB-8BAD-A47481B3A4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13CD2C1A-95F0-40C9-A228-F1F953461F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C871B232-022C-40CA-B007-73D67288E3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A081363-AC35-4BF9-8B41-8CF7992CDB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5941686" cy="4477933"/>
            <a:chOff x="807084" y="1186483"/>
            <a:chExt cx="5941686" cy="4477933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FDA8BE6-2642-4704-AFE6-AC6E189506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780" y="1186483"/>
              <a:ext cx="5940295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Isosceles Triangle 39">
              <a:extLst>
                <a:ext uri="{FF2B5EF4-FFF2-40B4-BE49-F238E27FC236}">
                  <a16:creationId xmlns:a16="http://schemas.microsoft.com/office/drawing/2014/main" id="{ACEA5406-96E6-4D89-9116-BD47C4461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3574311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BD49ABA-C707-47AE-A63B-183E861F9F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5941686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5414" y="2075504"/>
            <a:ext cx="5769989" cy="1748729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Amsterdam, Holland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416" y="3906266"/>
            <a:ext cx="5769988" cy="1322587"/>
          </a:xfrm>
        </p:spPr>
        <p:txBody>
          <a:bodyPr vert="horz" lIns="91440" tIns="0" rIns="91440" bIns="45720" rtlCol="0" anchor="t">
            <a:normAutofit/>
          </a:bodyPr>
          <a:lstStyle/>
          <a:p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Windmills, Beaches, and City Cycling Trip </a:t>
            </a:r>
            <a:endParaRPr lang="en-US" dirty="0"/>
          </a:p>
        </p:txBody>
      </p:sp>
      <p:pic>
        <p:nvPicPr>
          <p:cNvPr id="4" name="Picture 3" descr="A picture containing sky, outdoor, road, scene&#10;&#10;Description automatically generated">
            <a:extLst>
              <a:ext uri="{FF2B5EF4-FFF2-40B4-BE49-F238E27FC236}">
                <a16:creationId xmlns:a16="http://schemas.microsoft.com/office/drawing/2014/main" id="{5F9DCA54-DC1C-B3D5-9B35-18A6B51625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93"/>
          <a:stretch/>
        </p:blipFill>
        <p:spPr>
          <a:xfrm rot="5400000">
            <a:off x="6480936" y="1047033"/>
            <a:ext cx="6068729" cy="4101278"/>
          </a:xfrm>
          <a:prstGeom prst="rect">
            <a:avLst/>
          </a:prstGeom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31" y="4816533"/>
            <a:ext cx="1909790" cy="1526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507" y="4564855"/>
            <a:ext cx="4415689" cy="1889630"/>
          </a:xfrm>
          <a:prstGeom prst="rect">
            <a:avLst/>
          </a:prstGeom>
        </p:spPr>
      </p:pic>
      <p:pic>
        <p:nvPicPr>
          <p:cNvPr id="32" name="Picture 0" descr="header.jpg">
            <a:extLst>
              <a:ext uri="{FF2B5EF4-FFF2-40B4-BE49-F238E27FC236}">
                <a16:creationId xmlns:a16="http://schemas.microsoft.com/office/drawing/2014/main" id="{92955ACC-6A62-487E-B11A-C392B27AA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2" y="32214"/>
            <a:ext cx="1354576" cy="114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Do not take!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Electronic devices</a:t>
            </a:r>
            <a:endParaRPr lang="en-GB" sz="3200" dirty="0"/>
          </a:p>
          <a:p>
            <a:r>
              <a:rPr lang="en-GB" sz="3200" dirty="0"/>
              <a:t>Jewellery</a:t>
            </a:r>
          </a:p>
          <a:p>
            <a:r>
              <a:rPr lang="en-GB" sz="3200" dirty="0"/>
              <a:t>Anything valuable</a:t>
            </a:r>
          </a:p>
          <a:p>
            <a:endParaRPr lang="en-GB" dirty="0"/>
          </a:p>
        </p:txBody>
      </p:sp>
      <p:pic>
        <p:nvPicPr>
          <p:cNvPr id="4" name="Picture 0" descr="header.jpg">
            <a:extLst>
              <a:ext uri="{FF2B5EF4-FFF2-40B4-BE49-F238E27FC236}">
                <a16:creationId xmlns:a16="http://schemas.microsoft.com/office/drawing/2014/main" id="{92955ACC-6A62-487E-B11A-C392B27AA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1" y="127093"/>
            <a:ext cx="1593446" cy="135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142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During PE lessons </a:t>
            </a:r>
          </a:p>
          <a:p>
            <a:r>
              <a:rPr lang="en-GB" sz="3200" dirty="0" smtClean="0"/>
              <a:t>After School clubs</a:t>
            </a:r>
          </a:p>
          <a:p>
            <a:r>
              <a:rPr lang="en-GB" sz="3200" dirty="0" smtClean="0"/>
              <a:t>Bike trips</a:t>
            </a:r>
          </a:p>
          <a:p>
            <a:endParaRPr lang="en-GB" dirty="0"/>
          </a:p>
        </p:txBody>
      </p:sp>
      <p:pic>
        <p:nvPicPr>
          <p:cNvPr id="4" name="Picture 0" descr="header.jpg">
            <a:extLst>
              <a:ext uri="{FF2B5EF4-FFF2-40B4-BE49-F238E27FC236}">
                <a16:creationId xmlns:a16="http://schemas.microsoft.com/office/drawing/2014/main" id="{92955ACC-6A62-487E-B11A-C392B27AA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90" y="109467"/>
            <a:ext cx="18034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384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6273D-1D3F-C6DC-7B24-EBCF0EECC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Keeping in touch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07077-7FC9-6DFC-B697-795449161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Children are </a:t>
            </a:r>
            <a:r>
              <a:rPr lang="en-US" sz="2800" b="1" dirty="0" smtClean="0"/>
              <a:t>not allowed </a:t>
            </a:r>
            <a:r>
              <a:rPr lang="en-US" sz="2800" dirty="0" smtClean="0"/>
              <a:t>to bring their own mobile phone</a:t>
            </a:r>
          </a:p>
          <a:p>
            <a:r>
              <a:rPr lang="en-US" sz="2800" dirty="0" smtClean="0"/>
              <a:t>Text messages / Travel WhatsApp group set up by school</a:t>
            </a:r>
          </a:p>
          <a:p>
            <a:r>
              <a:rPr lang="en-GB" sz="2800" dirty="0"/>
              <a:t>We will take all photos and videos – </a:t>
            </a:r>
            <a:r>
              <a:rPr lang="en-GB" sz="2800" dirty="0" err="1"/>
              <a:t>Wingrove</a:t>
            </a:r>
            <a:r>
              <a:rPr lang="en-GB" sz="2800" dirty="0"/>
              <a:t> Twitter page and WhatsApp</a:t>
            </a:r>
          </a:p>
          <a:p>
            <a:endParaRPr lang="en-US" sz="2800" dirty="0"/>
          </a:p>
        </p:txBody>
      </p:sp>
      <p:pic>
        <p:nvPicPr>
          <p:cNvPr id="4" name="Picture 0" descr="header.jpg">
            <a:extLst>
              <a:ext uri="{FF2B5EF4-FFF2-40B4-BE49-F238E27FC236}">
                <a16:creationId xmlns:a16="http://schemas.microsoft.com/office/drawing/2014/main" id="{92955ACC-6A62-487E-B11A-C392B27AA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03" y="134405"/>
            <a:ext cx="18034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439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3CB83-7336-38CE-B3AB-5F72006D5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674825" cy="2456442"/>
          </a:xfrm>
        </p:spPr>
        <p:txBody>
          <a:bodyPr/>
          <a:lstStyle/>
          <a:p>
            <a:r>
              <a:rPr lang="en-US" dirty="0">
                <a:cs typeface="Calibri Light"/>
              </a:rPr>
              <a:t>What you will need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EEEA1-AB2B-2003-3911-A92FFF0BA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Passport – with more than 3 months before expiry date</a:t>
            </a:r>
          </a:p>
          <a:p>
            <a:endParaRPr lang="en-GB" sz="2400" dirty="0"/>
          </a:p>
          <a:p>
            <a:r>
              <a:rPr lang="en-GB" sz="2400" dirty="0"/>
              <a:t>Complete </a:t>
            </a:r>
            <a:r>
              <a:rPr lang="en-GB" sz="2400" dirty="0" smtClean="0"/>
              <a:t>data collection </a:t>
            </a:r>
            <a:r>
              <a:rPr lang="en-GB" sz="2400" dirty="0"/>
              <a:t>form</a:t>
            </a:r>
          </a:p>
          <a:p>
            <a:endParaRPr lang="en-GB" sz="2400" dirty="0"/>
          </a:p>
          <a:p>
            <a:r>
              <a:rPr lang="en-GB" sz="2400" dirty="0"/>
              <a:t>Medication (if necessary)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Luggage </a:t>
            </a:r>
            <a:r>
              <a:rPr lang="en-GB" sz="2400" dirty="0" smtClean="0"/>
              <a:t>case/back pack</a:t>
            </a:r>
            <a:r>
              <a:rPr lang="en-GB" sz="2400" dirty="0" smtClean="0">
                <a:solidFill>
                  <a:srgbClr val="0070C0"/>
                </a:solidFill>
              </a:rPr>
              <a:t>*</a:t>
            </a:r>
            <a:endParaRPr lang="en-GB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*Please note that </a:t>
            </a:r>
            <a:r>
              <a:rPr lang="en-GB" b="1" dirty="0" smtClean="0">
                <a:solidFill>
                  <a:srgbClr val="0070C0"/>
                </a:solidFill>
              </a:rPr>
              <a:t>these </a:t>
            </a:r>
            <a:r>
              <a:rPr lang="en-GB" b="1" dirty="0" smtClean="0">
                <a:solidFill>
                  <a:srgbClr val="0070C0"/>
                </a:solidFill>
              </a:rPr>
              <a:t>will </a:t>
            </a:r>
            <a:r>
              <a:rPr lang="en-GB" b="1" dirty="0">
                <a:solidFill>
                  <a:srgbClr val="0070C0"/>
                </a:solidFill>
              </a:rPr>
              <a:t>be provided by school</a:t>
            </a:r>
          </a:p>
          <a:p>
            <a:endParaRPr lang="en-US" dirty="0"/>
          </a:p>
        </p:txBody>
      </p:sp>
      <p:pic>
        <p:nvPicPr>
          <p:cNvPr id="4" name="Picture 0" descr="header.jpg">
            <a:extLst>
              <a:ext uri="{FF2B5EF4-FFF2-40B4-BE49-F238E27FC236}">
                <a16:creationId xmlns:a16="http://schemas.microsoft.com/office/drawing/2014/main" id="{92955ACC-6A62-487E-B11A-C392B27AA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25" y="100384"/>
            <a:ext cx="18034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209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Data Collection Form with </a:t>
            </a:r>
            <a:r>
              <a:rPr lang="en-GB" sz="2800" dirty="0"/>
              <a:t>all correct details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Commitment to the trip</a:t>
            </a:r>
          </a:p>
          <a:p>
            <a:endParaRPr lang="en-GB" dirty="0"/>
          </a:p>
        </p:txBody>
      </p:sp>
      <p:pic>
        <p:nvPicPr>
          <p:cNvPr id="4" name="Picture 0" descr="header.jpg">
            <a:extLst>
              <a:ext uri="{FF2B5EF4-FFF2-40B4-BE49-F238E27FC236}">
                <a16:creationId xmlns:a16="http://schemas.microsoft.com/office/drawing/2014/main" id="{92955ACC-6A62-487E-B11A-C392B27AA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28" y="38011"/>
            <a:ext cx="18034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848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0" dirty="0" smtClean="0"/>
              <a:t>?</a:t>
            </a:r>
            <a:endParaRPr lang="en-GB" sz="20000" dirty="0"/>
          </a:p>
        </p:txBody>
      </p:sp>
      <p:pic>
        <p:nvPicPr>
          <p:cNvPr id="4" name="Picture 0" descr="header.jpg">
            <a:extLst>
              <a:ext uri="{FF2B5EF4-FFF2-40B4-BE49-F238E27FC236}">
                <a16:creationId xmlns:a16="http://schemas.microsoft.com/office/drawing/2014/main" id="{92955ACC-6A62-487E-B11A-C392B27AA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79" y="101154"/>
            <a:ext cx="18034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644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B7F46-594C-1D71-0D25-CC5FF75DD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Supervising adults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EC0D8-6847-6F6E-9F34-62DF279F9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John Rutter</a:t>
            </a:r>
          </a:p>
          <a:p>
            <a:r>
              <a:rPr lang="en-US" sz="2800" dirty="0" err="1" smtClean="0"/>
              <a:t>Mr</a:t>
            </a:r>
            <a:r>
              <a:rPr lang="en-US" sz="2800" dirty="0" smtClean="0"/>
              <a:t> MacLeod</a:t>
            </a:r>
          </a:p>
          <a:p>
            <a:r>
              <a:rPr lang="en-US" sz="2800" dirty="0" smtClean="0"/>
              <a:t>Ryan Bailey</a:t>
            </a:r>
          </a:p>
          <a:p>
            <a:r>
              <a:rPr lang="en-US" sz="2800" dirty="0" err="1" smtClean="0"/>
              <a:t>Ms</a:t>
            </a:r>
            <a:r>
              <a:rPr lang="en-US" sz="2800" dirty="0" smtClean="0"/>
              <a:t> Sweet</a:t>
            </a:r>
          </a:p>
          <a:p>
            <a:r>
              <a:rPr lang="en-US" sz="2800" dirty="0" err="1" smtClean="0"/>
              <a:t>Mrs</a:t>
            </a:r>
            <a:r>
              <a:rPr lang="en-US" sz="2800" dirty="0" smtClean="0"/>
              <a:t> Lowes</a:t>
            </a:r>
          </a:p>
          <a:p>
            <a:r>
              <a:rPr lang="en-US" sz="2800" dirty="0" smtClean="0"/>
              <a:t>Richard and Stephen from Bikes4Health</a:t>
            </a:r>
            <a:endParaRPr lang="en-US" sz="2800" dirty="0"/>
          </a:p>
        </p:txBody>
      </p:sp>
      <p:pic>
        <p:nvPicPr>
          <p:cNvPr id="4" name="Picture 0" descr="header.jpg">
            <a:extLst>
              <a:ext uri="{FF2B5EF4-FFF2-40B4-BE49-F238E27FC236}">
                <a16:creationId xmlns:a16="http://schemas.microsoft.com/office/drawing/2014/main" id="{92955ACC-6A62-487E-B11A-C392B27AA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6" y="134251"/>
            <a:ext cx="18034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51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9803-4A67-F8F5-DFC0-34B136C9F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169" y="630540"/>
            <a:ext cx="3498979" cy="4703365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What are the plans ?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5F646DD-0927-C7E0-F711-8486E5871D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343974"/>
              </p:ext>
            </p:extLst>
          </p:nvPr>
        </p:nvGraphicFramePr>
        <p:xfrm>
          <a:off x="4572000" y="630540"/>
          <a:ext cx="7414954" cy="3698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761">
                  <a:extLst>
                    <a:ext uri="{9D8B030D-6E8A-4147-A177-3AD203B41FA5}">
                      <a16:colId xmlns:a16="http://schemas.microsoft.com/office/drawing/2014/main" val="3982351945"/>
                    </a:ext>
                  </a:extLst>
                </a:gridCol>
                <a:gridCol w="3363757">
                  <a:extLst>
                    <a:ext uri="{9D8B030D-6E8A-4147-A177-3AD203B41FA5}">
                      <a16:colId xmlns:a16="http://schemas.microsoft.com/office/drawing/2014/main" val="1650698697"/>
                    </a:ext>
                  </a:extLst>
                </a:gridCol>
                <a:gridCol w="911359">
                  <a:extLst>
                    <a:ext uri="{9D8B030D-6E8A-4147-A177-3AD203B41FA5}">
                      <a16:colId xmlns:a16="http://schemas.microsoft.com/office/drawing/2014/main" val="744441979"/>
                    </a:ext>
                  </a:extLst>
                </a:gridCol>
                <a:gridCol w="911359">
                  <a:extLst>
                    <a:ext uri="{9D8B030D-6E8A-4147-A177-3AD203B41FA5}">
                      <a16:colId xmlns:a16="http://schemas.microsoft.com/office/drawing/2014/main" val="3363034179"/>
                    </a:ext>
                  </a:extLst>
                </a:gridCol>
                <a:gridCol w="911359">
                  <a:extLst>
                    <a:ext uri="{9D8B030D-6E8A-4147-A177-3AD203B41FA5}">
                      <a16:colId xmlns:a16="http://schemas.microsoft.com/office/drawing/2014/main" val="4266665457"/>
                    </a:ext>
                  </a:extLst>
                </a:gridCol>
                <a:gridCol w="911359">
                  <a:extLst>
                    <a:ext uri="{9D8B030D-6E8A-4147-A177-3AD203B41FA5}">
                      <a16:colId xmlns:a16="http://schemas.microsoft.com/office/drawing/2014/main" val="406083538"/>
                    </a:ext>
                  </a:extLst>
                </a:gridCol>
              </a:tblGrid>
              <a:tr h="969859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Day</a:t>
                      </a:r>
                    </a:p>
                  </a:txBody>
                  <a:tcPr marL="50800" marR="50800" marT="50800" marB="50800" vert="vert27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Description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Distance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Ascent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Descent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Meals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189860851"/>
                  </a:ext>
                </a:extLst>
              </a:tr>
              <a:tr h="682099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1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School to DFDS Ferry Terminal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D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469493750"/>
                  </a:ext>
                </a:extLst>
              </a:tr>
              <a:tr h="682099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2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Ijmuiden to Haarlem via Amsterdam City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59.2km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102m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99m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B L D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394150412"/>
                  </a:ext>
                </a:extLst>
              </a:tr>
              <a:tr h="682099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3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Haarlem to Ijmuiden via the coast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51km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92m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90m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B L D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125015751"/>
                  </a:ext>
                </a:extLst>
              </a:tr>
              <a:tr h="682099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4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DFDS Ferry Terminal to School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B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34121162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8E3A5D9-F220-A57D-EC40-66F065F0516A}"/>
              </a:ext>
            </a:extLst>
          </p:cNvPr>
          <p:cNvSpPr txBox="1"/>
          <p:nvPr/>
        </p:nvSpPr>
        <p:spPr>
          <a:xfrm>
            <a:off x="5424377" y="4547190"/>
            <a:ext cx="596840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Arial Unicode MS"/>
                <a:cs typeface="Arial Unicode MS"/>
              </a:rPr>
              <a:t>Meals: B = Breakfast  L = Lunch  D = Dinner</a:t>
            </a:r>
            <a:endParaRPr lang="en-US" b="1" dirty="0">
              <a:ea typeface="Arial Unicode MS"/>
              <a:cs typeface="Arial Unicode MS"/>
            </a:endParaRPr>
          </a:p>
          <a:p>
            <a:endParaRPr lang="en-US"/>
          </a:p>
          <a:p>
            <a:endParaRPr lang="en-US"/>
          </a:p>
        </p:txBody>
      </p:sp>
      <p:pic>
        <p:nvPicPr>
          <p:cNvPr id="7" name="Picture 0" descr="header.jpg">
            <a:extLst>
              <a:ext uri="{FF2B5EF4-FFF2-40B4-BE49-F238E27FC236}">
                <a16:creationId xmlns:a16="http://schemas.microsoft.com/office/drawing/2014/main" id="{92955ACC-6A62-487E-B11A-C392B27AA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2" y="125785"/>
            <a:ext cx="18034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51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BD74-8926-34E2-7104-ECBA73633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Travel to Ferry Terminal from 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Wingrove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2623" y="1753645"/>
            <a:ext cx="6989523" cy="2956142"/>
          </a:xfrm>
          <a:prstGeom prst="rect">
            <a:avLst/>
          </a:prstGeom>
        </p:spPr>
      </p:pic>
      <p:pic>
        <p:nvPicPr>
          <p:cNvPr id="4" name="Picture 0" descr="header.jpg">
            <a:extLst>
              <a:ext uri="{FF2B5EF4-FFF2-40B4-BE49-F238E27FC236}">
                <a16:creationId xmlns:a16="http://schemas.microsoft.com/office/drawing/2014/main" id="{92955ACC-6A62-487E-B11A-C392B27AA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0" y="38011"/>
            <a:ext cx="18034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293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4A796-371F-0142-ADB1-36FEA9B69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Cycling around Holland</a:t>
            </a:r>
            <a:endParaRPr lang="en-US" dirty="0"/>
          </a:p>
        </p:txBody>
      </p:sp>
      <p:pic>
        <p:nvPicPr>
          <p:cNvPr id="4" name="Picture 0" descr="header.jpg">
            <a:extLst>
              <a:ext uri="{FF2B5EF4-FFF2-40B4-BE49-F238E27FC236}">
                <a16:creationId xmlns:a16="http://schemas.microsoft.com/office/drawing/2014/main" id="{92955ACC-6A62-487E-B11A-C392B27AA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90" y="38011"/>
            <a:ext cx="18034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aarlem, Netherland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763" y="268141"/>
            <a:ext cx="3121152" cy="208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4427" y="481468"/>
            <a:ext cx="2549047" cy="1911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0383" y="519046"/>
            <a:ext cx="2448838" cy="1836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9200" y="2899603"/>
            <a:ext cx="1820622" cy="1992907"/>
          </a:xfrm>
          <a:prstGeom prst="rect">
            <a:avLst/>
          </a:prstGeom>
        </p:spPr>
      </p:pic>
      <p:pic>
        <p:nvPicPr>
          <p:cNvPr id="2052" name="Picture 4" descr="Cycling in Amsterdam and the Netherland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007" y="2985745"/>
            <a:ext cx="4339908" cy="245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lo Mondial: Bicycle Highways in Amsterda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964" y="5080228"/>
            <a:ext cx="4729127" cy="155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387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20EEB-32C3-348C-4DA4-DC4697559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Travel back to Wingrove from Ferry terminal</a:t>
            </a:r>
            <a:endParaRPr lang="en-US" dirty="0"/>
          </a:p>
        </p:txBody>
      </p:sp>
      <p:pic>
        <p:nvPicPr>
          <p:cNvPr id="4" name="Picture 0" descr="header.jpg">
            <a:extLst>
              <a:ext uri="{FF2B5EF4-FFF2-40B4-BE49-F238E27FC236}">
                <a16:creationId xmlns:a16="http://schemas.microsoft.com/office/drawing/2014/main" id="{92955ACC-6A62-487E-B11A-C392B27AA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90" y="38011"/>
            <a:ext cx="18034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18100" y="1716066"/>
            <a:ext cx="6281738" cy="295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78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305" y="3578146"/>
            <a:ext cx="3486411" cy="2614808"/>
          </a:xfrm>
          <a:prstGeom prst="rect">
            <a:avLst/>
          </a:prstGeom>
        </p:spPr>
      </p:pic>
      <p:pic>
        <p:nvPicPr>
          <p:cNvPr id="4" name="Picture 0" descr="header.jpg">
            <a:extLst>
              <a:ext uri="{FF2B5EF4-FFF2-40B4-BE49-F238E27FC236}">
                <a16:creationId xmlns:a16="http://schemas.microsoft.com/office/drawing/2014/main" id="{92955ACC-6A62-487E-B11A-C392B27AA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90" y="38011"/>
            <a:ext cx="18034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667" y="38011"/>
            <a:ext cx="3553445" cy="2199847"/>
          </a:xfrm>
          <a:prstGeom prst="rect">
            <a:avLst/>
          </a:prstGeom>
        </p:spPr>
      </p:pic>
      <p:pic>
        <p:nvPicPr>
          <p:cNvPr id="1028" name="Picture 4" descr="https://www.stayokay.com/system/hostel_images/images/000/000/877/large/Stayokay-Haarlem---TacoVanDerWerf-010.jpg?16336872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22" y="0"/>
            <a:ext cx="3318357" cy="207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defin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163" y="2109736"/>
            <a:ext cx="3465278" cy="216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ndefined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626" y="3759476"/>
            <a:ext cx="4049930" cy="253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10FD51-99CF-39CD-D848-C4D9D168F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4"/>
            <a:ext cx="3583616" cy="2537959"/>
          </a:xfrm>
          <a:solidFill>
            <a:srgbClr val="F81B02"/>
          </a:solidFill>
        </p:spPr>
        <p:txBody>
          <a:bodyPr/>
          <a:lstStyle/>
          <a:p>
            <a:r>
              <a:rPr lang="en-US" dirty="0">
                <a:cs typeface="Calibri Light"/>
              </a:rPr>
              <a:t>Our Hotel in Haarlem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Kit list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1877" y="232757"/>
            <a:ext cx="6778444" cy="66252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· Spare clothes for </a:t>
            </a:r>
            <a:r>
              <a:rPr lang="en-GB" dirty="0" smtClean="0"/>
              <a:t>3 </a:t>
            </a:r>
            <a:r>
              <a:rPr lang="en-GB" dirty="0"/>
              <a:t>nights and 4 days: (tops, bottoms, underwear and footwear) same clothes can be worn multiple times</a:t>
            </a:r>
          </a:p>
          <a:p>
            <a:r>
              <a:rPr lang="en-GB" dirty="0"/>
              <a:t>· School </a:t>
            </a:r>
            <a:r>
              <a:rPr lang="en-GB" dirty="0" smtClean="0"/>
              <a:t>jumper/PE hoodie</a:t>
            </a:r>
            <a:endParaRPr lang="en-GB" dirty="0"/>
          </a:p>
          <a:p>
            <a:r>
              <a:rPr lang="en-GB" dirty="0"/>
              <a:t>· Coat</a:t>
            </a:r>
          </a:p>
          <a:p>
            <a:r>
              <a:rPr lang="en-GB" dirty="0"/>
              <a:t>· Wash kit (toothbrush, toothpaste, shower gel etc.)</a:t>
            </a:r>
          </a:p>
          <a:p>
            <a:r>
              <a:rPr lang="en-GB" dirty="0"/>
              <a:t>· Spare socks x 5 (in case of bad weather)</a:t>
            </a:r>
          </a:p>
          <a:p>
            <a:r>
              <a:rPr lang="en-GB" dirty="0"/>
              <a:t>· Pyjamas</a:t>
            </a:r>
          </a:p>
          <a:p>
            <a:r>
              <a:rPr lang="en-GB" dirty="0"/>
              <a:t>· Towel</a:t>
            </a:r>
          </a:p>
          <a:p>
            <a:r>
              <a:rPr lang="en-GB" dirty="0"/>
              <a:t>· Max </a:t>
            </a:r>
            <a:r>
              <a:rPr lang="en-GB" dirty="0" smtClean="0"/>
              <a:t>20 </a:t>
            </a:r>
            <a:r>
              <a:rPr lang="en-GB" dirty="0"/>
              <a:t>Euros spending money (clearly labelled)</a:t>
            </a:r>
          </a:p>
          <a:p>
            <a:r>
              <a:rPr lang="en-GB" dirty="0"/>
              <a:t>· No mobile phones</a:t>
            </a:r>
          </a:p>
          <a:p>
            <a:pPr marL="0" indent="0">
              <a:buNone/>
            </a:pPr>
            <a:r>
              <a:rPr lang="en-GB" b="1" dirty="0"/>
              <a:t>For the ride</a:t>
            </a:r>
          </a:p>
          <a:p>
            <a:r>
              <a:rPr lang="en-GB" dirty="0"/>
              <a:t>· Suitable footwear to cycle in</a:t>
            </a:r>
          </a:p>
          <a:p>
            <a:r>
              <a:rPr lang="en-GB" dirty="0" smtClean="0"/>
              <a:t>· </a:t>
            </a:r>
            <a:r>
              <a:rPr lang="en-GB" dirty="0"/>
              <a:t>Warm hat (to put in back pack)</a:t>
            </a:r>
          </a:p>
          <a:p>
            <a:r>
              <a:rPr lang="en-GB" dirty="0"/>
              <a:t>· Gloves x2 (in case of bad weather and first pair get wet)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School will provide</a:t>
            </a:r>
          </a:p>
          <a:p>
            <a:r>
              <a:rPr lang="en-GB" dirty="0"/>
              <a:t>· Bike</a:t>
            </a:r>
          </a:p>
          <a:p>
            <a:r>
              <a:rPr lang="en-GB" dirty="0"/>
              <a:t>· Helmet</a:t>
            </a:r>
          </a:p>
          <a:p>
            <a:r>
              <a:rPr lang="en-GB" dirty="0"/>
              <a:t>· </a:t>
            </a:r>
            <a:r>
              <a:rPr lang="en-GB" dirty="0" smtClean="0"/>
              <a:t>Cycle </a:t>
            </a:r>
            <a:r>
              <a:rPr lang="en-GB" dirty="0"/>
              <a:t>tights</a:t>
            </a:r>
          </a:p>
          <a:p>
            <a:r>
              <a:rPr lang="en-GB" dirty="0"/>
              <a:t>· Cycling jacket</a:t>
            </a:r>
          </a:p>
          <a:p>
            <a:r>
              <a:rPr lang="en-GB" dirty="0"/>
              <a:t>· Warm top</a:t>
            </a:r>
          </a:p>
          <a:p>
            <a:r>
              <a:rPr lang="en-GB" dirty="0"/>
              <a:t>· Water bottle</a:t>
            </a:r>
          </a:p>
          <a:p>
            <a:r>
              <a:rPr lang="en-GB" dirty="0"/>
              <a:t>· Small back pack (to wear when cycling</a:t>
            </a:r>
            <a:r>
              <a:rPr lang="en-GB" dirty="0" smtClean="0"/>
              <a:t>)</a:t>
            </a:r>
          </a:p>
          <a:p>
            <a:r>
              <a:rPr lang="en-GB" dirty="0" smtClean="0"/>
              <a:t>  Suitcase 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0" descr="header.jpg">
            <a:extLst>
              <a:ext uri="{FF2B5EF4-FFF2-40B4-BE49-F238E27FC236}">
                <a16:creationId xmlns:a16="http://schemas.microsoft.com/office/drawing/2014/main" id="{92955ACC-6A62-487E-B11A-C392B27AA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66" y="38011"/>
            <a:ext cx="18034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154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8644-DEEE-451F-4049-4BB834CE5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Spending money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B58A5-3030-B3A1-7299-5AF9636ED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Maximum of 20 Euros</a:t>
            </a:r>
            <a:r>
              <a:rPr lang="en-US" sz="3200" dirty="0"/>
              <a:t> </a:t>
            </a:r>
            <a:r>
              <a:rPr lang="en-US" sz="3200" dirty="0" smtClean="0"/>
              <a:t>spending money</a:t>
            </a:r>
          </a:p>
        </p:txBody>
      </p:sp>
      <p:pic>
        <p:nvPicPr>
          <p:cNvPr id="4" name="Picture 0" descr="header.jpg">
            <a:extLst>
              <a:ext uri="{FF2B5EF4-FFF2-40B4-BE49-F238E27FC236}">
                <a16:creationId xmlns:a16="http://schemas.microsoft.com/office/drawing/2014/main" id="{92955ACC-6A62-487E-B11A-C392B27AA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01" y="101155"/>
            <a:ext cx="18034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094556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</TotalTime>
  <Words>381</Words>
  <Application>Microsoft Office PowerPoint</Application>
  <PresentationFormat>Widescreen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 Unicode MS</vt:lpstr>
      <vt:lpstr>Calibri Light</vt:lpstr>
      <vt:lpstr>Rockwell</vt:lpstr>
      <vt:lpstr>Wingdings</vt:lpstr>
      <vt:lpstr>Atlas</vt:lpstr>
      <vt:lpstr>Amsterdam, Holland 2023</vt:lpstr>
      <vt:lpstr>Supervising adults</vt:lpstr>
      <vt:lpstr>What are the plans ?</vt:lpstr>
      <vt:lpstr>Travel to Ferry Terminal from  Wingrove</vt:lpstr>
      <vt:lpstr>Cycling around Holland</vt:lpstr>
      <vt:lpstr>Travel back to Wingrove from Ferry terminal</vt:lpstr>
      <vt:lpstr>Our Hotel in Haarlem</vt:lpstr>
      <vt:lpstr>Kit list</vt:lpstr>
      <vt:lpstr>Spending money</vt:lpstr>
      <vt:lpstr>Do not take!</vt:lpstr>
      <vt:lpstr>Preparation</vt:lpstr>
      <vt:lpstr>Keeping in touch</vt:lpstr>
      <vt:lpstr>What you will need</vt:lpstr>
      <vt:lpstr>Next Steps</vt:lpstr>
      <vt:lpstr>Any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Rutter, John</dc:creator>
  <cp:lastModifiedBy>Mullarkey, Jane</cp:lastModifiedBy>
  <cp:revision>134</cp:revision>
  <dcterms:created xsi:type="dcterms:W3CDTF">2023-01-11T15:38:24Z</dcterms:created>
  <dcterms:modified xsi:type="dcterms:W3CDTF">2023-01-19T08:41:59Z</dcterms:modified>
</cp:coreProperties>
</file>